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84" r:id="rId2"/>
    <p:sldId id="293" r:id="rId3"/>
    <p:sldId id="257" r:id="rId4"/>
    <p:sldId id="258" r:id="rId5"/>
    <p:sldId id="267" r:id="rId6"/>
    <p:sldId id="290" r:id="rId7"/>
    <p:sldId id="286" r:id="rId8"/>
    <p:sldId id="291" r:id="rId9"/>
    <p:sldId id="292" r:id="rId10"/>
    <p:sldId id="261" r:id="rId11"/>
    <p:sldId id="26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  <p:embeddedFont>
      <p:font typeface="Oswald" panose="00000500000000000000" pitchFamily="2" charset="-52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0" autoAdjust="0"/>
  </p:normalViewPr>
  <p:slideViewPr>
    <p:cSldViewPr snapToGrid="0">
      <p:cViewPr varScale="1">
        <p:scale>
          <a:sx n="103" d="100"/>
          <a:sy n="103" d="100"/>
        </p:scale>
        <p:origin x="869" y="67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832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a0a0c96b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1a0a0c96b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fbe03a08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fbe03a08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b213f6f9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9b213f6f9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</p:spTree>
    <p:extLst>
      <p:ext uri="{BB962C8B-B14F-4D97-AF65-F5344CB8AC3E}">
        <p14:creationId xmlns:p14="http://schemas.microsoft.com/office/powerpoint/2010/main" val="124403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fbe03a08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8fbe03a08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dabc588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dabc588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Можно добавить Пороховой завод, Алкоторг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fbe03a08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fbe03a08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96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</p:spTree>
    <p:extLst>
      <p:ext uri="{BB962C8B-B14F-4D97-AF65-F5344CB8AC3E}">
        <p14:creationId xmlns:p14="http://schemas.microsoft.com/office/powerpoint/2010/main" val="317417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55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b213f6f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b213f6f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798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</p:spTree>
    <p:extLst>
      <p:ext uri="{BB962C8B-B14F-4D97-AF65-F5344CB8AC3E}">
        <p14:creationId xmlns:p14="http://schemas.microsoft.com/office/powerpoint/2010/main" val="319675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8450" r="72545"/>
          <a:stretch/>
        </p:blipFill>
        <p:spPr>
          <a:xfrm>
            <a:off x="0" y="-25"/>
            <a:ext cx="274209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125" y="614750"/>
            <a:ext cx="1141503" cy="5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н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/>
          <p:nvPr/>
        </p:nvSpPr>
        <p:spPr>
          <a:xfrm>
            <a:off x="0" y="322800"/>
            <a:ext cx="771600" cy="48207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F8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7536325" y="0"/>
            <a:ext cx="1607700" cy="1607700"/>
          </a:xfrm>
          <a:prstGeom prst="rect">
            <a:avLst/>
          </a:prstGeom>
          <a:solidFill>
            <a:srgbClr val="F8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н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771523" y="782874"/>
            <a:ext cx="8368339" cy="3963151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72" name="Google Shape;72;p12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515058" y="4737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колонки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l="34717" t="33897" r="27374"/>
          <a:stretch/>
        </p:blipFill>
        <p:spPr>
          <a:xfrm>
            <a:off x="0" y="170400"/>
            <a:ext cx="2427302" cy="497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8372425" y="0"/>
            <a:ext cx="771600" cy="1607700"/>
          </a:xfrm>
          <a:prstGeom prst="rect">
            <a:avLst/>
          </a:prstGeom>
          <a:solidFill>
            <a:srgbClr val="B61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170400"/>
            <a:ext cx="2427300" cy="49731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F8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15058" y="4737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170400"/>
            <a:ext cx="2427300" cy="2427300"/>
          </a:xfrm>
          <a:prstGeom prst="rect">
            <a:avLst/>
          </a:prstGeom>
          <a:solidFill>
            <a:srgbClr val="B61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771523" y="782874"/>
            <a:ext cx="8368339" cy="3963151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15058" y="4737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 userDrawn="1"/>
        </p:nvSpPr>
        <p:spPr>
          <a:xfrm>
            <a:off x="-4125" y="0"/>
            <a:ext cx="9140123" cy="5141909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1" name="Google Shape;31;p5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B61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15058" y="4737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фото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4868100" y="170400"/>
            <a:ext cx="4267831" cy="4977568"/>
          </a:xfrm>
          <a:custGeom>
            <a:avLst/>
            <a:gdLst/>
            <a:ahLst/>
            <a:cxnLst/>
            <a:rect l="l" t="t" r="r" b="b"/>
            <a:pathLst>
              <a:path w="4626375" h="5469855" extrusionOk="0">
                <a:moveTo>
                  <a:pt x="0" y="0"/>
                </a:moveTo>
                <a:lnTo>
                  <a:pt x="4626375" y="0"/>
                </a:lnTo>
                <a:lnTo>
                  <a:pt x="4626375" y="5469855"/>
                </a:lnTo>
                <a:lnTo>
                  <a:pt x="0" y="5469855"/>
                </a:lnTo>
                <a:close/>
              </a:path>
            </a:pathLst>
          </a:custGeom>
          <a:solidFill>
            <a:srgbClr val="F81B1B"/>
          </a:solidFill>
          <a:ln>
            <a:noFill/>
          </a:ln>
        </p:spPr>
      </p:sp>
      <p:sp>
        <p:nvSpPr>
          <p:cNvPr id="36" name="Google Shape;36;p6"/>
          <p:cNvSpPr/>
          <p:nvPr/>
        </p:nvSpPr>
        <p:spPr>
          <a:xfrm>
            <a:off x="6988128" y="170400"/>
            <a:ext cx="2151264" cy="4977568"/>
          </a:xfrm>
          <a:custGeom>
            <a:avLst/>
            <a:gdLst/>
            <a:ahLst/>
            <a:cxnLst/>
            <a:rect l="l" t="t" r="r" b="b"/>
            <a:pathLst>
              <a:path w="4626375" h="5469855" extrusionOk="0">
                <a:moveTo>
                  <a:pt x="0" y="0"/>
                </a:moveTo>
                <a:lnTo>
                  <a:pt x="4626375" y="0"/>
                </a:lnTo>
                <a:lnTo>
                  <a:pt x="4626375" y="5469855"/>
                </a:lnTo>
                <a:lnTo>
                  <a:pt x="0" y="5469855"/>
                </a:lnTo>
                <a:close/>
              </a:path>
            </a:pathLst>
          </a:custGeom>
          <a:solidFill>
            <a:srgbClr val="B6151C"/>
          </a:solidFill>
          <a:ln>
            <a:noFill/>
          </a:ln>
        </p:spPr>
      </p:sp>
      <p:sp>
        <p:nvSpPr>
          <p:cNvPr id="39" name="Google Shape;39;p6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н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9140123" cy="5141909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4" name="Google Shape;44;p7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170400"/>
            <a:ext cx="2427300" cy="24273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771523" y="782874"/>
            <a:ext cx="8368339" cy="3963151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0" name="Google Shape;50;p8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CUSTOM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70400"/>
            <a:ext cx="2427300" cy="2427300"/>
          </a:xfrm>
          <a:prstGeom prst="rect">
            <a:avLst/>
          </a:prstGeom>
          <a:solidFill>
            <a:srgbClr val="F8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771523" y="782874"/>
            <a:ext cx="8368339" cy="3963151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6" name="Google Shape;56;p9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ло-заголовок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 l="26546"/>
          <a:stretch/>
        </p:blipFill>
        <p:spPr>
          <a:xfrm>
            <a:off x="2427300" y="0"/>
            <a:ext cx="67166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>
            <a:off x="771523" y="782874"/>
            <a:ext cx="8368339" cy="3963151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0" name="Google Shape;60;p10"/>
          <p:cNvSpPr/>
          <p:nvPr/>
        </p:nvSpPr>
        <p:spPr>
          <a:xfrm>
            <a:off x="0" y="170400"/>
            <a:ext cx="2427300" cy="2427300"/>
          </a:xfrm>
          <a:prstGeom prst="rect">
            <a:avLst/>
          </a:prstGeom>
          <a:solidFill>
            <a:srgbClr val="F8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3">
            <a:alphaModFix/>
          </a:blip>
          <a:srcRect t="8450" r="72545"/>
          <a:stretch/>
        </p:blipFill>
        <p:spPr>
          <a:xfrm>
            <a:off x="4" y="-25"/>
            <a:ext cx="27420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8"/>
          <p:cNvSpPr txBox="1"/>
          <p:nvPr/>
        </p:nvSpPr>
        <p:spPr>
          <a:xfrm>
            <a:off x="2574346" y="1565141"/>
            <a:ext cx="6183748" cy="14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Перевод деятельности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федеральной торговой компании по продаже алкогольной продукции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работающей круглосуточно в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1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1С:ERP. Управление холдингом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Лукманов Ильдар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 по ИТ ООО «Алкоторг»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  <a:sym typeface="Oswald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Oswald" panose="00000500000000000000" pitchFamily="2" charset="-52"/>
              <a:ea typeface="Open Sans Light" panose="020B0306030504020204" pitchFamily="34" charset="0"/>
              <a:cs typeface="Open Sans Light" panose="020B0306030504020204" pitchFamily="34" charset="0"/>
              <a:sym typeface="Oswald"/>
            </a:endParaRPr>
          </a:p>
        </p:txBody>
      </p:sp>
      <p:pic>
        <p:nvPicPr>
          <p:cNvPr id="39" name="Google Shape;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5679" y="1652227"/>
            <a:ext cx="2388327" cy="349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FF4751-2401-6E33-0728-F7E211DCE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547" y="174987"/>
            <a:ext cx="1742530" cy="1091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2626449" y="22704"/>
            <a:ext cx="54666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rgbClr val="3E465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Уникальность проекта</a:t>
            </a:r>
            <a:endParaRPr sz="3000" b="1" dirty="0">
              <a:solidFill>
                <a:srgbClr val="3E465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778849" y="1588390"/>
            <a:ext cx="5466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2400" dirty="0">
              <a:solidFill>
                <a:srgbClr val="3E465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800" y="2816150"/>
            <a:ext cx="1320201" cy="19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sldNum" idx="4294967295"/>
          </p:nvPr>
        </p:nvSpPr>
        <p:spPr>
          <a:xfrm>
            <a:off x="8596313" y="4738688"/>
            <a:ext cx="547687" cy="392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0D98A-A4FF-1B31-0DBF-0F991AF4B362}"/>
              </a:ext>
            </a:extLst>
          </p:cNvPr>
          <p:cNvSpPr txBox="1"/>
          <p:nvPr/>
        </p:nvSpPr>
        <p:spPr>
          <a:xfrm>
            <a:off x="2470181" y="863164"/>
            <a:ext cx="55708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Не смотря на сложность бизнес-логики нашего предприятия с большим количеством интеграционных потоков, высокой технологической нагрузки по объему данных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нам удалось настроить более 80% процессов в стандартном функционале с дополнительной разработкой рабочих мест логиста, оператора по обработке заказов клиентов.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Для обеспечения перехода на 1С </a:t>
            </a:r>
            <a:r>
              <a:rPr lang="en-US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ERP</a:t>
            </a: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 Управление холдингом команда работала в жестких условиях 24х7 с пошаговым временным контролем всех работ начиная с 30.12.22 по 5.01.23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</a:pPr>
            <a:endParaRPr lang="ru-RU" sz="1800" dirty="0">
              <a:solidFill>
                <a:srgbClr val="3E4655"/>
              </a:solidFill>
              <a:latin typeface="Times New Roman" panose="02020603050405020304" pitchFamily="18" charset="0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800" y="2816150"/>
            <a:ext cx="1320201" cy="19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sldNum" idx="4294967295"/>
          </p:nvPr>
        </p:nvSpPr>
        <p:spPr>
          <a:xfrm>
            <a:off x="8596313" y="4738688"/>
            <a:ext cx="547687" cy="392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165;p22">
            <a:extLst>
              <a:ext uri="{FF2B5EF4-FFF2-40B4-BE49-F238E27FC236}">
                <a16:creationId xmlns:a16="http://schemas.microsoft.com/office/drawing/2014/main" id="{910DCB13-F4F1-11C1-64B1-743844B98962}"/>
              </a:ext>
            </a:extLst>
          </p:cNvPr>
          <p:cNvSpPr txBox="1"/>
          <p:nvPr/>
        </p:nvSpPr>
        <p:spPr>
          <a:xfrm>
            <a:off x="1882140" y="790575"/>
            <a:ext cx="614776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E46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3E46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3E465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Всем спасибо!</a:t>
            </a:r>
            <a:endParaRPr sz="2600" dirty="0">
              <a:solidFill>
                <a:srgbClr val="3E465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E465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Лукманов Ильдар</a:t>
            </a:r>
            <a:endParaRPr sz="1800" dirty="0">
              <a:solidFill>
                <a:srgbClr val="3E465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Директор по ИТ</a:t>
            </a:r>
            <a:endParaRPr sz="1800" dirty="0">
              <a:solidFill>
                <a:srgbClr val="3E465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E465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3E465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i</a:t>
            </a: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ldar.lukmanov@tatspirtprom.ru</a:t>
            </a:r>
            <a:endParaRPr lang="en-US" sz="1800" dirty="0">
              <a:solidFill>
                <a:srgbClr val="3E465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ru-RU" sz="1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+7-843-222-93-55</a:t>
            </a:r>
            <a:br>
              <a:rPr lang="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1800" dirty="0">
              <a:solidFill>
                <a:srgbClr val="3E465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E46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Google Shape;169;p22">
            <a:extLst>
              <a:ext uri="{FF2B5EF4-FFF2-40B4-BE49-F238E27FC236}">
                <a16:creationId xmlns:a16="http://schemas.microsoft.com/office/drawing/2014/main" id="{9F90CE47-9AE4-78E0-173A-1BDBC5E539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017" y="2688886"/>
            <a:ext cx="39366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p22">
            <a:extLst>
              <a:ext uri="{FF2B5EF4-FFF2-40B4-BE49-F238E27FC236}">
                <a16:creationId xmlns:a16="http://schemas.microsoft.com/office/drawing/2014/main" id="{0A17582F-8813-D980-98D7-81EA3AB9F9C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8685" y="3341009"/>
            <a:ext cx="393676" cy="393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577737" y="108288"/>
            <a:ext cx="6139542" cy="63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3E465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ООО «Алкоторг»</a:t>
            </a:r>
            <a:endParaRPr sz="2800" b="1" dirty="0">
              <a:solidFill>
                <a:srgbClr val="3E465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800" y="2816150"/>
            <a:ext cx="1320201" cy="19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89;p15">
            <a:extLst>
              <a:ext uri="{FF2B5EF4-FFF2-40B4-BE49-F238E27FC236}">
                <a16:creationId xmlns:a16="http://schemas.microsoft.com/office/drawing/2014/main" id="{C4C17412-1512-E412-85D5-FE19DF3B17AB}"/>
              </a:ext>
            </a:extLst>
          </p:cNvPr>
          <p:cNvSpPr txBox="1"/>
          <p:nvPr/>
        </p:nvSpPr>
        <p:spPr>
          <a:xfrm>
            <a:off x="1049733" y="942498"/>
            <a:ext cx="4659691" cy="349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Эксклюзивный дистрибьютор продукции АО «Татспиртпром» на территории Российской Федерации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Алкоторг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настоящее время обеспечивает присутствие продукции «Татспиртпрома» во всех 85 регионах Российской Федерации.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ведет активную работу с ведущими федеральными и локальными сетями страны.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endParaRPr sz="1200" dirty="0">
              <a:solidFill>
                <a:srgbClr val="3E4655"/>
              </a:solidFill>
              <a:latin typeface="Times New Roman" panose="02020603050405020304" pitchFamily="18" charset="0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200" dirty="0">
              <a:solidFill>
                <a:srgbClr val="3E465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DC6C601-BC19-01CC-2DC4-7904F676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161" y="911025"/>
            <a:ext cx="3163822" cy="33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5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4888235" y="-2"/>
            <a:ext cx="747603" cy="79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81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515058" y="4737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142236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>
              <a:solidFill>
                <a:srgbClr val="14223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88;p15">
            <a:extLst>
              <a:ext uri="{FF2B5EF4-FFF2-40B4-BE49-F238E27FC236}">
                <a16:creationId xmlns:a16="http://schemas.microsoft.com/office/drawing/2014/main" id="{27F1C832-A37F-6622-5D90-EC0F7BB5D50E}"/>
              </a:ext>
            </a:extLst>
          </p:cNvPr>
          <p:cNvSpPr txBox="1"/>
          <p:nvPr/>
        </p:nvSpPr>
        <p:spPr>
          <a:xfrm>
            <a:off x="350923" y="395739"/>
            <a:ext cx="3018900" cy="3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Цели проекта</a:t>
            </a:r>
            <a:endParaRPr sz="2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3" name="Google Shape;89;p15">
            <a:extLst>
              <a:ext uri="{FF2B5EF4-FFF2-40B4-BE49-F238E27FC236}">
                <a16:creationId xmlns:a16="http://schemas.microsoft.com/office/drawing/2014/main" id="{8BDC71DB-4845-F513-613A-F9F7CE540E66}"/>
              </a:ext>
            </a:extLst>
          </p:cNvPr>
          <p:cNvSpPr txBox="1"/>
          <p:nvPr/>
        </p:nvSpPr>
        <p:spPr>
          <a:xfrm>
            <a:off x="350923" y="756644"/>
            <a:ext cx="4351706" cy="349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Внедрение системы с максимальным применением типового функционала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для: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Поддержания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системы в актуальном состоянии и обеспечение ее развития вместе с обновлениями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Подготовки к Налоговому мониторингу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Пересмотр и адаптация бизнес-процессов под современный функционал, т.к. старая система не обновлялась более 3 лет из-за большого объема доработок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sz="1200" dirty="0">
              <a:solidFill>
                <a:srgbClr val="3E4655"/>
              </a:solidFill>
              <a:latin typeface="Times New Roman" panose="02020603050405020304" pitchFamily="18" charset="0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200" dirty="0">
              <a:solidFill>
                <a:srgbClr val="3E465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634BE-727C-EF79-7D16-91616E111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87" y="395739"/>
            <a:ext cx="4044635" cy="30577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E22C3-1643-6140-A526-DD15C4260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60" y="1144367"/>
            <a:ext cx="2614601" cy="34917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2794875" y="565550"/>
            <a:ext cx="5464200" cy="47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Ограничения проекта</a:t>
            </a:r>
          </a:p>
        </p:txBody>
      </p:sp>
      <p:sp>
        <p:nvSpPr>
          <p:cNvPr id="97" name="Google Shape;97;p16"/>
          <p:cNvSpPr txBox="1"/>
          <p:nvPr/>
        </p:nvSpPr>
        <p:spPr>
          <a:xfrm>
            <a:off x="2794875" y="1287413"/>
            <a:ext cx="5547935" cy="32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Начало проекта: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10.06.22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Open Sans Light"/>
              </a:rPr>
              <a:t>Запуск в продуктив: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Open Sans Light"/>
              </a:rPr>
              <a:t>01.01.23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Open Sans Light"/>
              </a:rPr>
              <a:t>Работа склада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Open Sans Light"/>
              </a:rPr>
              <a:t>24 на 7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  <a:sym typeface="Open Sans Light"/>
              </a:rPr>
              <a:t> и есть всего 60 часов на перенос остатков  с 20:00 31.12.22 до 8:00 03.01.23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Количество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SKU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 –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4 000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Количество точек интеграции –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1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3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 из них критичных 3 –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ЕГАИС,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EDI, WMS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700" b="1" dirty="0">
              <a:solidFill>
                <a:schemeClr val="tx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16647" r="16654"/>
          <a:stretch/>
        </p:blipFill>
        <p:spPr>
          <a:xfrm>
            <a:off x="4766425" y="1072435"/>
            <a:ext cx="3606001" cy="360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7600825" y="3070709"/>
            <a:ext cx="771600" cy="1607700"/>
          </a:xfrm>
          <a:prstGeom prst="rect">
            <a:avLst/>
          </a:prstGeom>
          <a:solidFill>
            <a:srgbClr val="F81B1B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339634" y="81247"/>
            <a:ext cx="4420740" cy="84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3E465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Критерии выбора команды 1С для реализации проекта</a:t>
            </a:r>
            <a:endParaRPr sz="2600" b="1" dirty="0">
              <a:solidFill>
                <a:srgbClr val="3E465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911" y="3998625"/>
            <a:ext cx="138290" cy="2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7612E-6049-091E-2C4C-53F1DDFBBA7F}"/>
              </a:ext>
            </a:extLst>
          </p:cNvPr>
          <p:cNvSpPr txBox="1"/>
          <p:nvPr/>
        </p:nvSpPr>
        <p:spPr>
          <a:xfrm>
            <a:off x="339634" y="1072435"/>
            <a:ext cx="423236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Опытная команда экспертов с высокой степенью ответственности за результат и готовая работать в условия ограничений;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Работающая по проектной методологии: анализ - процессы – моделирование – описание решений – обучение – старт;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Использующая лучшие современные технологии 1С при разработке системы с учетом роста бизнеса;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Открытая к передаче знаний: подготовка команды заказчика.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D5599C-B73B-8C10-B322-8088B604A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374" y="187673"/>
            <a:ext cx="1140051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577737" y="108288"/>
            <a:ext cx="6139542" cy="63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3E465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Архитектура решения</a:t>
            </a:r>
            <a:endParaRPr sz="2800" b="1" dirty="0">
              <a:solidFill>
                <a:srgbClr val="3E465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800" y="2816150"/>
            <a:ext cx="1320201" cy="19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EE20D3-B32D-7CDC-836A-5B4E29F3DB0A}"/>
              </a:ext>
            </a:extLst>
          </p:cNvPr>
          <p:cNvSpPr/>
          <p:nvPr/>
        </p:nvSpPr>
        <p:spPr>
          <a:xfrm>
            <a:off x="3269342" y="943430"/>
            <a:ext cx="2902858" cy="3039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1C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ERP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УХ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927DB5-367A-9CD4-5BCC-B7A837AF3FAE}"/>
              </a:ext>
            </a:extLst>
          </p:cNvPr>
          <p:cNvSpPr/>
          <p:nvPr/>
        </p:nvSpPr>
        <p:spPr>
          <a:xfrm>
            <a:off x="3388179" y="1210578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0AB37C-10EB-69DF-359A-C8027E1542B4}"/>
              </a:ext>
            </a:extLst>
          </p:cNvPr>
          <p:cNvSpPr/>
          <p:nvPr/>
        </p:nvSpPr>
        <p:spPr>
          <a:xfrm>
            <a:off x="3388179" y="1767120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Взаимозачеты с клиентами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F91EAB-4DC6-9CCA-9696-D318ECF8660A}"/>
              </a:ext>
            </a:extLst>
          </p:cNvPr>
          <p:cNvSpPr/>
          <p:nvPr/>
        </p:nvSpPr>
        <p:spPr>
          <a:xfrm>
            <a:off x="4773388" y="1767119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1308BD-8786-B50B-C7DB-69D651BD12D1}"/>
              </a:ext>
            </a:extLst>
          </p:cNvPr>
          <p:cNvSpPr/>
          <p:nvPr/>
        </p:nvSpPr>
        <p:spPr>
          <a:xfrm>
            <a:off x="4773388" y="1210578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Транспортная логистика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4CACF-4379-25A3-FDE2-5FB7F0659F1A}"/>
              </a:ext>
            </a:extLst>
          </p:cNvPr>
          <p:cNvSpPr/>
          <p:nvPr/>
        </p:nvSpPr>
        <p:spPr>
          <a:xfrm>
            <a:off x="3388179" y="2322639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6C9ECF-64B7-0E35-DED8-37D9DE217882}"/>
              </a:ext>
            </a:extLst>
          </p:cNvPr>
          <p:cNvSpPr/>
          <p:nvPr/>
        </p:nvSpPr>
        <p:spPr>
          <a:xfrm>
            <a:off x="4780189" y="2322639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Казначейство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4374CF-4F40-2A5F-E2AC-576B26540DA5}"/>
              </a:ext>
            </a:extLst>
          </p:cNvPr>
          <p:cNvSpPr/>
          <p:nvPr/>
        </p:nvSpPr>
        <p:spPr>
          <a:xfrm>
            <a:off x="3388179" y="2878158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Ценообразование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F22018-AA74-73F4-0546-8FC63C450EED}"/>
              </a:ext>
            </a:extLst>
          </p:cNvPr>
          <p:cNvSpPr/>
          <p:nvPr/>
        </p:nvSpPr>
        <p:spPr>
          <a:xfrm>
            <a:off x="4773388" y="2878158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НСИ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5ECED2-9D55-0EE2-88CE-B8DD116C46C0}"/>
              </a:ext>
            </a:extLst>
          </p:cNvPr>
          <p:cNvSpPr/>
          <p:nvPr/>
        </p:nvSpPr>
        <p:spPr>
          <a:xfrm>
            <a:off x="3388179" y="3423349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 и НУ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6768E0-A118-F01C-0029-554213ADF9F7}"/>
              </a:ext>
            </a:extLst>
          </p:cNvPr>
          <p:cNvSpPr/>
          <p:nvPr/>
        </p:nvSpPr>
        <p:spPr>
          <a:xfrm>
            <a:off x="4780189" y="3419257"/>
            <a:ext cx="1266372" cy="424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Бюджетирование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B4A0CA-8D3F-8F35-C75C-D8F7646C6BB8}"/>
              </a:ext>
            </a:extLst>
          </p:cNvPr>
          <p:cNvSpPr/>
          <p:nvPr/>
        </p:nvSpPr>
        <p:spPr>
          <a:xfrm>
            <a:off x="1499160" y="962981"/>
            <a:ext cx="1447240" cy="412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WMS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Помарочный учет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37E0873-85F0-84EC-B27F-4A3CF879827B}"/>
              </a:ext>
            </a:extLst>
          </p:cNvPr>
          <p:cNvSpPr/>
          <p:nvPr/>
        </p:nvSpPr>
        <p:spPr>
          <a:xfrm>
            <a:off x="1485900" y="1518152"/>
            <a:ext cx="1447240" cy="412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УТЗ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ТМЦ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EF5619F-6A37-0481-1FAB-4B1CE6377CE8}"/>
              </a:ext>
            </a:extLst>
          </p:cNvPr>
          <p:cNvSpPr/>
          <p:nvPr/>
        </p:nvSpPr>
        <p:spPr>
          <a:xfrm>
            <a:off x="1485900" y="2105958"/>
            <a:ext cx="1460500" cy="543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ЕГАИС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(паллет, короб, марка,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67576AE-D04C-AADF-F34B-3DC33259F776}"/>
              </a:ext>
            </a:extLst>
          </p:cNvPr>
          <p:cNvSpPr/>
          <p:nvPr/>
        </p:nvSpPr>
        <p:spPr>
          <a:xfrm>
            <a:off x="1485900" y="2814678"/>
            <a:ext cx="1441910" cy="510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Розница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Розничные продажи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232F4D-278E-64E4-CEB6-1F32DB7E9195}"/>
              </a:ext>
            </a:extLst>
          </p:cNvPr>
          <p:cNvSpPr/>
          <p:nvPr/>
        </p:nvSpPr>
        <p:spPr>
          <a:xfrm>
            <a:off x="1499160" y="3468367"/>
            <a:ext cx="1441910" cy="412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ЭДО с сетями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218BADA-5E19-69B1-3441-AF78E992B9A2}"/>
              </a:ext>
            </a:extLst>
          </p:cNvPr>
          <p:cNvSpPr/>
          <p:nvPr/>
        </p:nvSpPr>
        <p:spPr>
          <a:xfrm>
            <a:off x="2180972" y="4114280"/>
            <a:ext cx="1286479" cy="517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Атракс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перевозку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85C2DAE-ABE5-0807-44DE-96FBF76D416F}"/>
              </a:ext>
            </a:extLst>
          </p:cNvPr>
          <p:cNvSpPr/>
          <p:nvPr/>
        </p:nvSpPr>
        <p:spPr>
          <a:xfrm>
            <a:off x="6508402" y="948778"/>
            <a:ext cx="1315398" cy="412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ЗУП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351A532-7A49-7DC1-7B94-D528C7643F77}"/>
              </a:ext>
            </a:extLst>
          </p:cNvPr>
          <p:cNvSpPr/>
          <p:nvPr/>
        </p:nvSpPr>
        <p:spPr>
          <a:xfrm>
            <a:off x="6508402" y="1500368"/>
            <a:ext cx="1320201" cy="412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Мовизор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РЖД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A9992B-815B-FEA3-3619-A6EFA1292A31}"/>
              </a:ext>
            </a:extLst>
          </p:cNvPr>
          <p:cNvSpPr/>
          <p:nvPr/>
        </p:nvSpPr>
        <p:spPr>
          <a:xfrm>
            <a:off x="6503599" y="2082018"/>
            <a:ext cx="1320201" cy="507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МСС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Заказы торговых представителей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F26697-E2C5-157F-6E30-9451D28CFD6B}"/>
              </a:ext>
            </a:extLst>
          </p:cNvPr>
          <p:cNvSpPr/>
          <p:nvPr/>
        </p:nvSpPr>
        <p:spPr>
          <a:xfrm>
            <a:off x="6508402" y="2768148"/>
            <a:ext cx="1315398" cy="507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Lawson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продажи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7E8D36-5A3C-07BA-7E6D-398121F67849}"/>
              </a:ext>
            </a:extLst>
          </p:cNvPr>
          <p:cNvSpPr/>
          <p:nvPr/>
        </p:nvSpPr>
        <p:spPr>
          <a:xfrm>
            <a:off x="6508402" y="3443605"/>
            <a:ext cx="1315398" cy="412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BI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D7D30A9-9C7A-AEBA-3B2E-B07DAF67E885}"/>
              </a:ext>
            </a:extLst>
          </p:cNvPr>
          <p:cNvSpPr/>
          <p:nvPr/>
        </p:nvSpPr>
        <p:spPr>
          <a:xfrm>
            <a:off x="5952523" y="4126000"/>
            <a:ext cx="1286478" cy="517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Заказы дистрибьюторов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3427BFD-BF83-41D7-906D-F68AC34B616D}"/>
              </a:ext>
            </a:extLst>
          </p:cNvPr>
          <p:cNvSpPr/>
          <p:nvPr/>
        </p:nvSpPr>
        <p:spPr>
          <a:xfrm>
            <a:off x="4099631" y="4116873"/>
            <a:ext cx="1286478" cy="517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ПРРусь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Заказы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Pernod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9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137;p20">
            <a:extLst>
              <a:ext uri="{FF2B5EF4-FFF2-40B4-BE49-F238E27FC236}">
                <a16:creationId xmlns:a16="http://schemas.microsoft.com/office/drawing/2014/main" id="{536DA9D7-AB4C-578F-F059-7D804EA36942}"/>
              </a:ext>
            </a:extLst>
          </p:cNvPr>
          <p:cNvSpPr txBox="1"/>
          <p:nvPr/>
        </p:nvSpPr>
        <p:spPr>
          <a:xfrm>
            <a:off x="432953" y="231401"/>
            <a:ext cx="4261934" cy="37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E465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Процессный подход</a:t>
            </a:r>
            <a:endParaRPr sz="2800" b="1" dirty="0">
              <a:solidFill>
                <a:srgbClr val="3E465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7F1E7-8FB6-D545-9FEB-9828D64F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3" y="2678185"/>
            <a:ext cx="6723017" cy="2233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046B8-54B8-B258-C489-519AD3075969}"/>
              </a:ext>
            </a:extLst>
          </p:cNvPr>
          <p:cNvSpPr txBox="1"/>
          <p:nvPr/>
        </p:nvSpPr>
        <p:spPr>
          <a:xfrm>
            <a:off x="432953" y="759861"/>
            <a:ext cx="457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206</a:t>
            </a:r>
            <a:r>
              <a:rPr lang="ru-RU" sz="1800" dirty="0">
                <a:effectLst/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 процессов</a:t>
            </a:r>
            <a:endParaRPr lang="ru-RU" sz="18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297</a:t>
            </a:r>
            <a:r>
              <a:rPr lang="ru-RU" sz="1800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 запросов на изменение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144</a:t>
            </a:r>
            <a:r>
              <a:rPr lang="ru-RU" sz="1800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 отчетные формы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172</a:t>
            </a:r>
            <a:r>
              <a:rPr lang="ru-RU" sz="1800" dirty="0"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 печатные формы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B985F5-95C4-5639-BA3C-E35A03DBE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21" y="609599"/>
            <a:ext cx="4548593" cy="29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latin typeface="Open Sans"/>
                <a:ea typeface="Open Sans"/>
                <a:cs typeface="Open Sans"/>
                <a:sym typeface="Open Sans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4294967295"/>
          </p:nvPr>
        </p:nvSpPr>
        <p:spPr>
          <a:xfrm>
            <a:off x="8596313" y="4738688"/>
            <a:ext cx="547687" cy="392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rgbClr val="142236"/>
                </a:solidFill>
                <a:latin typeface="Open Sans"/>
                <a:ea typeface="Open Sans"/>
                <a:cs typeface="Open Sans"/>
                <a:sym typeface="Open Sans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>
              <a:solidFill>
                <a:srgbClr val="14223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23"/>
          <p:cNvSpPr/>
          <p:nvPr/>
        </p:nvSpPr>
        <p:spPr>
          <a:xfrm>
            <a:off x="0" y="0"/>
            <a:ext cx="9140123" cy="5141909"/>
          </a:xfrm>
          <a:custGeom>
            <a:avLst/>
            <a:gdLst/>
            <a:ahLst/>
            <a:cxnLst/>
            <a:rect l="l" t="t" r="r" b="b"/>
            <a:pathLst>
              <a:path w="4410192" h="1940343" extrusionOk="0">
                <a:moveTo>
                  <a:pt x="0" y="0"/>
                </a:moveTo>
                <a:lnTo>
                  <a:pt x="4410192" y="0"/>
                </a:lnTo>
                <a:lnTo>
                  <a:pt x="4410192" y="1940343"/>
                </a:lnTo>
                <a:lnTo>
                  <a:pt x="0" y="1940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109" name="Google Shape;109;p23"/>
          <p:cNvSpPr/>
          <p:nvPr/>
        </p:nvSpPr>
        <p:spPr>
          <a:xfrm>
            <a:off x="8743550" y="4746025"/>
            <a:ext cx="396300" cy="3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23"/>
          <p:cNvSpPr txBox="1"/>
          <p:nvPr/>
        </p:nvSpPr>
        <p:spPr>
          <a:xfrm>
            <a:off x="595679" y="334557"/>
            <a:ext cx="72879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E465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Сроки и этапы проекта</a:t>
            </a:r>
            <a:endParaRPr sz="2800" b="1" dirty="0">
              <a:solidFill>
                <a:srgbClr val="3E465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7536325" y="0"/>
            <a:ext cx="1607700" cy="1607700"/>
          </a:xfrm>
          <a:prstGeom prst="rect">
            <a:avLst/>
          </a:prstGeom>
          <a:solidFill>
            <a:srgbClr val="F81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436" y="2025775"/>
            <a:ext cx="138290" cy="2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4175" y="361988"/>
            <a:ext cx="883725" cy="883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C9C00AD8-22F4-128F-93B1-8869C79BE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56647"/>
              </p:ext>
            </p:extLst>
          </p:nvPr>
        </p:nvGraphicFramePr>
        <p:xfrm>
          <a:off x="799403" y="803850"/>
          <a:ext cx="5754698" cy="240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384100535"/>
                    </a:ext>
                  </a:extLst>
                </a:gridCol>
                <a:gridCol w="3466257">
                  <a:extLst>
                    <a:ext uri="{9D8B030D-6E8A-4147-A177-3AD203B41FA5}">
                      <a16:colId xmlns:a16="http://schemas.microsoft.com/office/drawing/2014/main" val="3713034427"/>
                    </a:ext>
                  </a:extLst>
                </a:gridCol>
                <a:gridCol w="1388849">
                  <a:extLst>
                    <a:ext uri="{9D8B030D-6E8A-4147-A177-3AD203B41FA5}">
                      <a16:colId xmlns:a16="http://schemas.microsoft.com/office/drawing/2014/main" val="2489219918"/>
                    </a:ext>
                  </a:extLst>
                </a:gridCol>
              </a:tblGrid>
              <a:tr h="276679">
                <a:tc>
                  <a:txBody>
                    <a:bodyPr/>
                    <a:lstStyle/>
                    <a:p>
                      <a:r>
                        <a:rPr lang="ru-RU" sz="1200" dirty="0"/>
                        <a:t>№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Наименование этапа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%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447859"/>
                  </a:ext>
                </a:extLst>
              </a:tr>
              <a:tr h="42875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Функциональное моделирование процессов на базе 1С:</a:t>
                      </a:r>
                      <a:r>
                        <a:rPr lang="en-US" sz="1200" dirty="0"/>
                        <a:t>ERP </a:t>
                      </a:r>
                      <a:r>
                        <a:rPr lang="ru-RU" sz="1200" dirty="0"/>
                        <a:t>Управление холдингом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613575"/>
                  </a:ext>
                </a:extLst>
              </a:tr>
              <a:tr h="33388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Подготовка Технического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65616"/>
                  </a:ext>
                </a:extLst>
              </a:tr>
              <a:tr h="33388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Доработка и адаптация типового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44973"/>
                  </a:ext>
                </a:extLst>
              </a:tr>
              <a:tr h="42875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Обучение пользователей. Подготовка к промышленной эксплуатации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52328"/>
                  </a:ext>
                </a:extLst>
              </a:tr>
              <a:tr h="25725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Опытная эксплуатация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083691"/>
                  </a:ext>
                </a:extLst>
              </a:tr>
              <a:tr h="25725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Промышленная эксплуатация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85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</a:rPr>
                        <a:t>(+15)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10209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35F2B-5235-EEC2-4A62-061F0F451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01" y="3210293"/>
            <a:ext cx="5788179" cy="17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2577737" y="108288"/>
            <a:ext cx="6139542" cy="63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3E4655"/>
                </a:solidFill>
                <a:latin typeface="Times New Roman" panose="02020603050405020304" pitchFamily="18" charset="0"/>
                <a:ea typeface="Oswald"/>
                <a:cs typeface="Times New Roman" panose="02020603050405020304" pitchFamily="18" charset="0"/>
                <a:sym typeface="Oswald"/>
              </a:rPr>
              <a:t>Результаты проекта</a:t>
            </a:r>
            <a:endParaRPr sz="2800" b="1" dirty="0">
              <a:solidFill>
                <a:srgbClr val="3E4655"/>
              </a:solidFill>
              <a:latin typeface="Times New Roman" panose="02020603050405020304" pitchFamily="18" charset="0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3800" y="2816150"/>
            <a:ext cx="1320201" cy="19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32A5E-B997-4307-C4E5-273EFA21E87B}"/>
              </a:ext>
            </a:extLst>
          </p:cNvPr>
          <p:cNvSpPr txBox="1"/>
          <p:nvPr/>
        </p:nvSpPr>
        <p:spPr>
          <a:xfrm>
            <a:off x="818128" y="830991"/>
            <a:ext cx="72771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Настроен и ведется учет основных процессов: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Закупка у заводов-производителей ЛВИ и ПИВА ГК Татсприртпром, импорт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Продажи на территории РФ сетям и дистрибьюторам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Продажи на территории РТ через торговых представителей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Экспорт продукции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Управление грузоперевозками фурами, газелями, РЖД, паромами и прочими средствами транспортировки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Планирование ДДС в разрезе направлений продаж и клиентов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Роботизированное распределение денежных средств по направлениям продаж и клиентам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Управление акциями и лимитами, контроль МРЦ, ведение бонусных счетов по программам лояльности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Расчет управленческой маржинальности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</a:pPr>
            <a:r>
              <a:rPr lang="ru-RU" sz="1800" dirty="0">
                <a:solidFill>
                  <a:srgbClr val="3E4655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01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567</Words>
  <Application>Microsoft Office PowerPoint</Application>
  <PresentationFormat>Экран (16:9)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Open Sans Light</vt:lpstr>
      <vt:lpstr>Oswald</vt:lpstr>
      <vt:lpstr>Arial</vt:lpstr>
      <vt:lpstr>Calibri</vt:lpstr>
      <vt:lpstr>Times New Roman</vt:lpstr>
      <vt:lpstr>Open Sans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Лунина Юлия Владимировна</dc:creator>
  <cp:lastModifiedBy>Лунина Юлия Владимировна</cp:lastModifiedBy>
  <cp:revision>30</cp:revision>
  <dcterms:modified xsi:type="dcterms:W3CDTF">2023-04-17T06:01:50Z</dcterms:modified>
</cp:coreProperties>
</file>