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B4B4"/>
    <a:srgbClr val="0034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365182-3091-13B4-903D-FAA27D55DF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DCBD62-1AA8-1056-5289-9E2C04430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DDF96B-86E0-80D2-FEEC-9C8D146A7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F8B5-F81D-420A-9649-F75D26D73F56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966A54-2609-74F3-5185-39CD09C36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2FA550-3353-BA24-C6DD-4A8B7D898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11E5-CE0C-49CE-AF17-B51E36046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2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9B8707-B156-AAAC-4E60-9C5968D8E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6590C1B-5FE0-FF3F-0D44-385F41908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B1B0EA-3A4B-AAB5-AA9F-70F7A5611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F8B5-F81D-420A-9649-F75D26D73F56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BD1A3B-C6A9-EEDE-1E3B-DC43883F3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7D5F98-14D4-10F2-43A2-8615BDF04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11E5-CE0C-49CE-AF17-B51E36046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96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32676A4-135C-57D2-04A3-46DF31CDAB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7081685-56B4-2AE9-DBF1-208563B43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213B67-C8A3-E871-6D66-6D76ED832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F8B5-F81D-420A-9649-F75D26D73F56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BF0573-BBE5-7AA8-B1F2-5B0D4ED30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BCAD31-2E4A-C327-D0A3-1645B8F6C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11E5-CE0C-49CE-AF17-B51E36046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54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46EBA6-AD0C-E84D-77A3-D64E3D2E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B564AB-3404-C5E5-2769-345DE42AB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E44159-716B-0F3D-AC10-9CAA40271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F8B5-F81D-420A-9649-F75D26D73F56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621539-ED17-F98F-E681-151CAFE44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75AD86-ED1C-1211-C09C-49C6C09A6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11E5-CE0C-49CE-AF17-B51E36046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95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32D204-640E-FF08-9B14-23779E83D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D0172F-6E8C-F76C-CD21-65E433D6F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B52878-8CB2-4764-764D-9A812F39C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F8B5-F81D-420A-9649-F75D26D73F56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99BE00-F52D-CAF6-6319-F0A63D88E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FDFF12-88A5-BE8C-FED7-BEFEFE84F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11E5-CE0C-49CE-AF17-B51E36046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9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EBED95-2AB6-8E35-317A-67544AA31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32528A-643C-248F-A2B3-4E0AA91EA8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63994C3-B33D-9AD0-20A1-CBEF377BB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0F15AF6-24F4-7021-99A4-12CAE652F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F8B5-F81D-420A-9649-F75D26D73F56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1C450D-91C0-15A6-0141-19BB459B1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18E3A0-A463-905D-8587-DFF26CFA2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11E5-CE0C-49CE-AF17-B51E36046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22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85CBD5-A5BD-22A8-A071-245F8D61E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599DBDB-3274-2CA9-E712-B48AF9B08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9A6FB82-B6AD-80B6-3449-40A521243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08B3BA2-EE34-9E77-B2EF-C0BF7D790D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C3201B4-1AA2-4F4B-8875-CA527C4ED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99F480A-B89E-2A96-2490-4E547339B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F8B5-F81D-420A-9649-F75D26D73F56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E0ED769-C039-ADF1-959E-1234DE157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F8D1F12-704C-88F1-C0CC-FE1E1EA56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11E5-CE0C-49CE-AF17-B51E36046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409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37E75C-74EC-08F1-0E8D-3E3310538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F5AC5BB-D187-E232-1517-2AC73D5DC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F8B5-F81D-420A-9649-F75D26D73F56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418BCB3-12D7-75A5-3745-D51C90275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2748907-F57A-F939-83DA-2A44ED0A5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11E5-CE0C-49CE-AF17-B51E36046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542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7E0FB65-211D-1F8E-5675-74C949F6C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F8B5-F81D-420A-9649-F75D26D73F56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EAE4734-3993-8E33-B4CE-A0A58EB2B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1FBFE74-12FD-74C7-2A4D-3524A2C6F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11E5-CE0C-49CE-AF17-B51E36046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151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2771B2-F529-D7F5-C9E2-2AEDC95CD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D14FBE-B0B9-61E0-B8C2-EBB98DE52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4F83464-358E-4715-DF37-4BAE3D325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19F202-D1E9-634B-87C2-988E65FB9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F8B5-F81D-420A-9649-F75D26D73F56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0E3AB71-9B49-7B18-E895-40DBB99FF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42C647-DBDA-F80C-6C74-1A7A3816C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11E5-CE0C-49CE-AF17-B51E36046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1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59561C-9E42-E728-38B9-C542206F5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16C32C9-30B1-C92A-9F8E-4C981FDCF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55F285E-70E3-99EA-EAD8-74D878C97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9DFE4A7-D116-C9B1-27B9-E99681CE3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F8B5-F81D-420A-9649-F75D26D73F56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ACC1E9-CCC3-8B51-1BF3-CA10EC2EF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4F3469-0FC2-DD48-BED4-89D67BBBA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11E5-CE0C-49CE-AF17-B51E36046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63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rgbClr val="EEFDFE"/>
            </a:gs>
            <a:gs pos="100000">
              <a:srgbClr val="D5F0FE"/>
            </a:gs>
          </a:gsLst>
          <a:lin ang="21594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E7721C-C67F-5447-3783-3F4F6E01D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CEBD77-2730-3E41-7DE8-B58D36A2E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6DFC6F-B8BB-16A7-77DF-2F5CF7AB54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6F8B5-F81D-420A-9649-F75D26D73F56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685D0B-FBF0-B332-85FD-BE7DBEEFCD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53E0F8-1ADA-7DE8-8E59-67C9592F85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311E5-CE0C-49CE-AF17-B51E36046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78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D8F46650-FEB7-76C7-9DAE-6D0E4DAB8F29}"/>
              </a:ext>
            </a:extLst>
          </p:cNvPr>
          <p:cNvSpPr/>
          <p:nvPr/>
        </p:nvSpPr>
        <p:spPr>
          <a:xfrm>
            <a:off x="322730" y="2178422"/>
            <a:ext cx="11537576" cy="3693457"/>
          </a:xfrm>
          <a:prstGeom prst="roundRect">
            <a:avLst>
              <a:gd name="adj" fmla="val 973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9EB40C-1E53-A84D-9ACE-ECD3538274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730" y="462625"/>
            <a:ext cx="11770658" cy="1223236"/>
          </a:xfrm>
        </p:spPr>
        <p:txBody>
          <a:bodyPr>
            <a:normAutofit/>
          </a:bodyPr>
          <a:lstStyle/>
          <a:p>
            <a:pPr algn="l"/>
            <a:r>
              <a:rPr lang="ru-RU" sz="4400" dirty="0">
                <a:solidFill>
                  <a:srgbClr val="41B4B4"/>
                </a:solidFill>
                <a:latin typeface="Montserrat" panose="00000800000000000000" pitchFamily="2" charset="-52"/>
              </a:rPr>
              <a:t>Автоматизация </a:t>
            </a:r>
            <a:br>
              <a:rPr lang="ru-RU" sz="4400" dirty="0">
                <a:solidFill>
                  <a:srgbClr val="41B4B4"/>
                </a:solidFill>
                <a:latin typeface="Montserrat" panose="00000800000000000000" pitchFamily="2" charset="-52"/>
              </a:rPr>
            </a:br>
            <a:r>
              <a:rPr lang="ru-RU" sz="3600" dirty="0">
                <a:solidFill>
                  <a:srgbClr val="41B4B4"/>
                </a:solidFill>
                <a:latin typeface="Montserrat" panose="00000800000000000000" pitchFamily="2" charset="-52"/>
              </a:rPr>
              <a:t>«Центр стоматологической </a:t>
            </a:r>
            <a:r>
              <a:rPr lang="ru-RU" sz="3600" dirty="0" err="1">
                <a:solidFill>
                  <a:srgbClr val="41B4B4"/>
                </a:solidFill>
                <a:latin typeface="Montserrat" panose="00000800000000000000" pitchFamily="2" charset="-52"/>
              </a:rPr>
              <a:t>импланталогии</a:t>
            </a:r>
            <a:r>
              <a:rPr lang="ru-RU" sz="3600" dirty="0">
                <a:solidFill>
                  <a:srgbClr val="41B4B4"/>
                </a:solidFill>
                <a:latin typeface="Montserrat" panose="00000800000000000000" pitchFamily="2" charset="-52"/>
              </a:rPr>
              <a:t>»: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F5F86A-FA09-DC3E-C20C-EA3CF4A5FE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9238" y="2408238"/>
            <a:ext cx="5897643" cy="1500374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rgbClr val="003459"/>
                </a:solidFill>
                <a:latin typeface="Montserrat Medium" panose="00000600000000000000" pitchFamily="50" charset="-52"/>
              </a:rPr>
              <a:t>Повышение эффективности работы клиники, сокращение времени выполнения административных задач</a:t>
            </a: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1DC827B4-78F2-25E4-3EAF-5B1F22A5C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566" y="4704766"/>
            <a:ext cx="4096871" cy="725396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C9EA84F8-4AD8-0EE7-01E3-43448DC25E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388" y="2294963"/>
            <a:ext cx="5080000" cy="3878456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B08378FC-C010-E88C-C6A1-0D4514181A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89" y="4454642"/>
            <a:ext cx="1093694" cy="1093694"/>
          </a:xfrm>
          <a:prstGeom prst="rect">
            <a:avLst/>
          </a:prstGeom>
        </p:spPr>
      </p:pic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C2F7A985-42F8-4A8F-931D-B3B58B62265E}"/>
              </a:ext>
            </a:extLst>
          </p:cNvPr>
          <p:cNvCxnSpPr/>
          <p:nvPr/>
        </p:nvCxnSpPr>
        <p:spPr>
          <a:xfrm>
            <a:off x="2026024" y="4527176"/>
            <a:ext cx="0" cy="948626"/>
          </a:xfrm>
          <a:prstGeom prst="line">
            <a:avLst/>
          </a:prstGeom>
          <a:ln>
            <a:solidFill>
              <a:srgbClr val="003459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1192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CB18C80E-5F4F-7A96-BBD7-7601BCAE7FD0}"/>
              </a:ext>
            </a:extLst>
          </p:cNvPr>
          <p:cNvSpPr/>
          <p:nvPr/>
        </p:nvSpPr>
        <p:spPr>
          <a:xfrm>
            <a:off x="692523" y="654143"/>
            <a:ext cx="10806953" cy="5316071"/>
          </a:xfrm>
          <a:prstGeom prst="roundRect">
            <a:avLst>
              <a:gd name="adj" fmla="val 973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FF4F3C-0DEB-1ECD-C716-FF0914C9A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705" y="1253331"/>
            <a:ext cx="10515600" cy="4351338"/>
          </a:xfrm>
        </p:spPr>
        <p:txBody>
          <a:bodyPr/>
          <a:lstStyle/>
          <a:p>
            <a:r>
              <a:rPr lang="ru-RU" sz="1800" b="1" dirty="0">
                <a:solidFill>
                  <a:srgbClr val="41B4B4"/>
                </a:solidFill>
                <a:effectLst/>
                <a:latin typeface="Montserrat Medium" panose="00000600000000000000" pitchFamily="50" charset="-52"/>
                <a:ea typeface="Times New Roman" panose="02020603050405020304" pitchFamily="18" charset="0"/>
              </a:rPr>
              <a:t>Цель</a:t>
            </a:r>
            <a:r>
              <a:rPr lang="ru-RU" sz="1800" dirty="0">
                <a:solidFill>
                  <a:srgbClr val="003459"/>
                </a:solidFill>
                <a:effectLst/>
                <a:latin typeface="Montserrat Medium" panose="00000600000000000000" pitchFamily="50" charset="-52"/>
                <a:ea typeface="Times New Roman" panose="02020603050405020304" pitchFamily="18" charset="0"/>
              </a:rPr>
              <a:t> - обеспечить плавный и эффективный переход на новое программное обеспечение, которое лучше удовлетворяет текущие и будущие потребности стоматологической клиники, улучшает качество обслуживания пациентов и оптимизирует внутренние процессы.</a:t>
            </a:r>
          </a:p>
          <a:p>
            <a:pPr marL="0" indent="0">
              <a:buNone/>
            </a:pPr>
            <a:endParaRPr lang="ru-RU" sz="1800" dirty="0">
              <a:solidFill>
                <a:srgbClr val="003459"/>
              </a:solidFill>
              <a:effectLst/>
              <a:latin typeface="Montserrat Medium" panose="00000600000000000000" pitchFamily="50" charset="-52"/>
              <a:ea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rgbClr val="41B4B4"/>
                </a:solidFill>
                <a:effectLst/>
                <a:latin typeface="Montserrat Medium" panose="00000600000000000000" pitchFamily="50" charset="-52"/>
                <a:ea typeface="Times New Roman" panose="02020603050405020304" pitchFamily="18" charset="0"/>
              </a:rPr>
              <a:t>Задачи: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solidFill>
                  <a:srgbClr val="003459"/>
                </a:solidFill>
                <a:effectLst/>
                <a:highlight>
                  <a:srgbClr val="FFFFFF"/>
                </a:highlight>
                <a:latin typeface="Montserrat Medium" panose="00000600000000000000" pitchFamily="50" charset="-52"/>
                <a:ea typeface="Times New Roman" panose="02020603050405020304" pitchFamily="18" charset="0"/>
              </a:rPr>
              <a:t>Переход на новый программный продукт с полным сохранением данных.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solidFill>
                  <a:srgbClr val="003459"/>
                </a:solidFill>
                <a:effectLst/>
                <a:latin typeface="Montserrat Medium" panose="00000600000000000000" pitchFamily="50" charset="-52"/>
                <a:ea typeface="Times New Roman" panose="02020603050405020304" pitchFamily="18" charset="0"/>
              </a:rPr>
              <a:t>Перенос данных из программного обеспечения </a:t>
            </a:r>
            <a:r>
              <a:rPr lang="ru-RU" sz="1800" dirty="0" err="1">
                <a:solidFill>
                  <a:srgbClr val="003459"/>
                </a:solidFill>
                <a:effectLst/>
                <a:latin typeface="Montserrat Medium" panose="00000600000000000000" pitchFamily="50" charset="-52"/>
                <a:ea typeface="Times New Roman" panose="02020603050405020304" pitchFamily="18" charset="0"/>
              </a:rPr>
              <a:t>Инфодент</a:t>
            </a:r>
            <a:r>
              <a:rPr lang="ru-RU" sz="1800" dirty="0">
                <a:solidFill>
                  <a:srgbClr val="003459"/>
                </a:solidFill>
                <a:effectLst/>
                <a:latin typeface="Montserrat Medium" panose="00000600000000000000" pitchFamily="50" charset="-52"/>
                <a:ea typeface="Times New Roman" panose="02020603050405020304" pitchFamily="18" charset="0"/>
              </a:rPr>
              <a:t> в 1С:Медицина. Стоматологическая клиника.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solidFill>
                  <a:srgbClr val="003459"/>
                </a:solidFill>
                <a:effectLst/>
                <a:latin typeface="Montserrat Medium" panose="00000600000000000000" pitchFamily="50" charset="-52"/>
                <a:ea typeface="Times New Roman" panose="02020603050405020304" pitchFamily="18" charset="0"/>
              </a:rPr>
              <a:t>Обеспечить интеграцию нового ПО с другими используемыми системами.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solidFill>
                  <a:srgbClr val="003459"/>
                </a:solidFill>
                <a:effectLst/>
                <a:latin typeface="Montserrat Medium" panose="00000600000000000000" pitchFamily="50" charset="-52"/>
                <a:ea typeface="Times New Roman" panose="02020603050405020304" pitchFamily="18" charset="0"/>
              </a:rPr>
              <a:t>Организация учебных программ и материалов для сотрудников клиники, чтобы они могли быстро освоить новое программное обеспечение.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0869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096FBBD1-3A9A-FC87-8AC5-8A5600348779}"/>
              </a:ext>
            </a:extLst>
          </p:cNvPr>
          <p:cNvSpPr/>
          <p:nvPr/>
        </p:nvSpPr>
        <p:spPr>
          <a:xfrm>
            <a:off x="838200" y="1825625"/>
            <a:ext cx="10515600" cy="2994213"/>
          </a:xfrm>
          <a:prstGeom prst="roundRect">
            <a:avLst>
              <a:gd name="adj" fmla="val 973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9D541BDB-3C5D-055B-77A4-D6343A386092}"/>
              </a:ext>
            </a:extLst>
          </p:cNvPr>
          <p:cNvSpPr txBox="1">
            <a:spLocks/>
          </p:cNvSpPr>
          <p:nvPr/>
        </p:nvSpPr>
        <p:spPr>
          <a:xfrm>
            <a:off x="295836" y="405166"/>
            <a:ext cx="11770658" cy="1223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srgbClr val="41B4B4"/>
                </a:solidFill>
                <a:latin typeface="Montserrat Medium" panose="00000600000000000000" pitchFamily="50" charset="-52"/>
              </a:rPr>
              <a:t>Система автоматизации 1С:Медицина. Стоматологическая клиника обеспечивает:</a:t>
            </a:r>
            <a:endParaRPr lang="ru-RU" sz="3600" dirty="0">
              <a:solidFill>
                <a:srgbClr val="41B4B4"/>
              </a:solidFill>
              <a:latin typeface="Montserrat Medium" panose="00000600000000000000" pitchFamily="50" charset="-5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C1F92D-ED45-98A8-8132-3536E1D002AF}"/>
              </a:ext>
            </a:extLst>
          </p:cNvPr>
          <p:cNvSpPr txBox="1"/>
          <p:nvPr/>
        </p:nvSpPr>
        <p:spPr>
          <a:xfrm>
            <a:off x="1114987" y="2057418"/>
            <a:ext cx="2026023" cy="1200329"/>
          </a:xfrm>
          <a:prstGeom prst="rect">
            <a:avLst/>
          </a:prstGeom>
          <a:noFill/>
          <a:ln>
            <a:solidFill>
              <a:srgbClr val="003459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dirty="0">
              <a:solidFill>
                <a:srgbClr val="003459"/>
              </a:solidFill>
              <a:latin typeface="Montserrat Medium" panose="00000600000000000000" pitchFamily="50" charset="-52"/>
            </a:endParaRPr>
          </a:p>
          <a:p>
            <a:pPr algn="ctr"/>
            <a:r>
              <a:rPr lang="ru-RU" dirty="0">
                <a:solidFill>
                  <a:srgbClr val="003459"/>
                </a:solidFill>
                <a:latin typeface="Montserrat Medium" panose="00000600000000000000" pitchFamily="50" charset="-52"/>
              </a:rPr>
              <a:t>Модуль заботы</a:t>
            </a:r>
            <a:br>
              <a:rPr lang="ru-RU" dirty="0">
                <a:solidFill>
                  <a:srgbClr val="003459"/>
                </a:solidFill>
                <a:latin typeface="Montserrat Medium" panose="00000600000000000000" pitchFamily="50" charset="-52"/>
              </a:rPr>
            </a:br>
            <a:r>
              <a:rPr lang="ru-RU" dirty="0">
                <a:solidFill>
                  <a:srgbClr val="003459"/>
                </a:solidFill>
                <a:latin typeface="Montserrat Medium" panose="00000600000000000000" pitchFamily="50" charset="-52"/>
              </a:rPr>
              <a:t>(чат-бот)</a:t>
            </a:r>
          </a:p>
          <a:p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3102BB-8D21-1AAD-7289-B83AADA23288}"/>
              </a:ext>
            </a:extLst>
          </p:cNvPr>
          <p:cNvSpPr txBox="1"/>
          <p:nvPr/>
        </p:nvSpPr>
        <p:spPr>
          <a:xfrm>
            <a:off x="1114987" y="3429000"/>
            <a:ext cx="2026023" cy="923330"/>
          </a:xfrm>
          <a:prstGeom prst="rect">
            <a:avLst/>
          </a:prstGeom>
          <a:noFill/>
          <a:ln>
            <a:solidFill>
              <a:srgbClr val="003459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dirty="0">
              <a:solidFill>
                <a:srgbClr val="003459"/>
              </a:solidFill>
              <a:latin typeface="Montserrat Medium" panose="00000600000000000000" pitchFamily="50" charset="-52"/>
            </a:endParaRPr>
          </a:p>
          <a:p>
            <a:pPr algn="ctr"/>
            <a:r>
              <a:rPr lang="ru-RU" dirty="0">
                <a:solidFill>
                  <a:srgbClr val="003459"/>
                </a:solidFill>
                <a:latin typeface="Montserrat Medium" panose="00000600000000000000" pitchFamily="50" charset="-52"/>
              </a:rPr>
              <a:t>Регистратура</a:t>
            </a:r>
          </a:p>
          <a:p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D2CD064-B9BF-B96A-3124-6A886E126B13}"/>
              </a:ext>
            </a:extLst>
          </p:cNvPr>
          <p:cNvSpPr txBox="1"/>
          <p:nvPr/>
        </p:nvSpPr>
        <p:spPr>
          <a:xfrm>
            <a:off x="3621743" y="2057417"/>
            <a:ext cx="2026023" cy="1200329"/>
          </a:xfrm>
          <a:prstGeom prst="rect">
            <a:avLst/>
          </a:prstGeom>
          <a:noFill/>
          <a:ln>
            <a:solidFill>
              <a:srgbClr val="003459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dirty="0">
              <a:solidFill>
                <a:srgbClr val="003459"/>
              </a:solidFill>
              <a:latin typeface="Montserrat Medium" panose="00000600000000000000" pitchFamily="50" charset="-52"/>
            </a:endParaRPr>
          </a:p>
          <a:p>
            <a:pPr algn="ctr"/>
            <a:r>
              <a:rPr lang="ru-RU" dirty="0">
                <a:solidFill>
                  <a:srgbClr val="003459"/>
                </a:solidFill>
                <a:latin typeface="Montserrat Medium" panose="00000600000000000000" pitchFamily="50" charset="-52"/>
              </a:rPr>
              <a:t>Медицинский блок</a:t>
            </a:r>
          </a:p>
          <a:p>
            <a:pPr algn="ctr"/>
            <a:endParaRPr lang="ru-RU" dirty="0">
              <a:solidFill>
                <a:srgbClr val="003459"/>
              </a:solidFill>
              <a:latin typeface="Montserrat Medium" panose="00000600000000000000" pitchFamily="50" charset="-5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7150314-A3CA-C53D-0F24-4420B7D092F3}"/>
              </a:ext>
            </a:extLst>
          </p:cNvPr>
          <p:cNvSpPr txBox="1"/>
          <p:nvPr/>
        </p:nvSpPr>
        <p:spPr>
          <a:xfrm>
            <a:off x="3621743" y="3442447"/>
            <a:ext cx="2026023" cy="923330"/>
          </a:xfrm>
          <a:prstGeom prst="rect">
            <a:avLst/>
          </a:prstGeom>
          <a:noFill/>
          <a:ln>
            <a:solidFill>
              <a:srgbClr val="00345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3459"/>
                </a:solidFill>
                <a:latin typeface="Montserrat Medium" panose="00000600000000000000" pitchFamily="50" charset="-52"/>
              </a:rPr>
              <a:t>Учет материалов и товаров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68D57A1-CBEF-7F05-2AA6-F0660CA7DC72}"/>
              </a:ext>
            </a:extLst>
          </p:cNvPr>
          <p:cNvSpPr txBox="1"/>
          <p:nvPr/>
        </p:nvSpPr>
        <p:spPr>
          <a:xfrm>
            <a:off x="6087033" y="2057417"/>
            <a:ext cx="2653553" cy="1200329"/>
          </a:xfrm>
          <a:prstGeom prst="rect">
            <a:avLst/>
          </a:prstGeom>
          <a:noFill/>
          <a:ln>
            <a:solidFill>
              <a:srgbClr val="003459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dirty="0">
              <a:solidFill>
                <a:srgbClr val="003459"/>
              </a:solidFill>
              <a:latin typeface="Montserrat Medium" panose="00000600000000000000" pitchFamily="50" charset="-52"/>
            </a:endParaRPr>
          </a:p>
          <a:p>
            <a:pPr algn="ctr"/>
            <a:r>
              <a:rPr lang="ru-RU" dirty="0">
                <a:solidFill>
                  <a:srgbClr val="003459"/>
                </a:solidFill>
                <a:latin typeface="Montserrat Medium" panose="00000600000000000000" pitchFamily="50" charset="-52"/>
              </a:rPr>
              <a:t>Административный блок</a:t>
            </a:r>
          </a:p>
          <a:p>
            <a:pPr algn="ctr"/>
            <a:endParaRPr lang="ru-RU" dirty="0">
              <a:solidFill>
                <a:srgbClr val="003459"/>
              </a:solidFill>
              <a:latin typeface="Montserrat Medium" panose="00000600000000000000" pitchFamily="50" charset="-5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A7FDC5C-159F-5833-1522-69E7F36188E8}"/>
              </a:ext>
            </a:extLst>
          </p:cNvPr>
          <p:cNvSpPr txBox="1"/>
          <p:nvPr/>
        </p:nvSpPr>
        <p:spPr>
          <a:xfrm>
            <a:off x="6096000" y="3429000"/>
            <a:ext cx="2644586" cy="369332"/>
          </a:xfrm>
          <a:prstGeom prst="rect">
            <a:avLst/>
          </a:prstGeom>
          <a:noFill/>
          <a:ln>
            <a:solidFill>
              <a:srgbClr val="00345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3459"/>
                </a:solidFill>
                <a:latin typeface="Montserrat Medium" panose="00000600000000000000" pitchFamily="50" charset="-52"/>
              </a:rPr>
              <a:t>Учет финансов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2392530-17FC-F5E0-B71B-5F58FC6EAD01}"/>
              </a:ext>
            </a:extLst>
          </p:cNvPr>
          <p:cNvSpPr txBox="1"/>
          <p:nvPr/>
        </p:nvSpPr>
        <p:spPr>
          <a:xfrm>
            <a:off x="6096001" y="3969585"/>
            <a:ext cx="2644586" cy="369332"/>
          </a:xfrm>
          <a:prstGeom prst="rect">
            <a:avLst/>
          </a:prstGeom>
          <a:noFill/>
          <a:ln>
            <a:solidFill>
              <a:srgbClr val="00345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3459"/>
                </a:solidFill>
                <a:latin typeface="Montserrat Medium" panose="00000600000000000000" pitchFamily="50" charset="-52"/>
              </a:rPr>
              <a:t>Маркетинг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1075DF-312A-D08F-F54A-8E49255D121A}"/>
              </a:ext>
            </a:extLst>
          </p:cNvPr>
          <p:cNvSpPr txBox="1"/>
          <p:nvPr/>
        </p:nvSpPr>
        <p:spPr>
          <a:xfrm>
            <a:off x="9050992" y="2842282"/>
            <a:ext cx="2026023" cy="1200329"/>
          </a:xfrm>
          <a:prstGeom prst="rect">
            <a:avLst/>
          </a:prstGeom>
          <a:noFill/>
          <a:ln>
            <a:solidFill>
              <a:srgbClr val="003459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dirty="0">
              <a:solidFill>
                <a:srgbClr val="003459"/>
              </a:solidFill>
              <a:latin typeface="Montserrat Medium" panose="00000600000000000000" pitchFamily="50" charset="-52"/>
            </a:endParaRPr>
          </a:p>
          <a:p>
            <a:pPr algn="ctr"/>
            <a:r>
              <a:rPr lang="ru-RU" dirty="0">
                <a:solidFill>
                  <a:srgbClr val="003459"/>
                </a:solidFill>
                <a:latin typeface="Montserrat Medium" panose="00000600000000000000" pitchFamily="50" charset="-52"/>
              </a:rPr>
              <a:t>Аналитика клиника</a:t>
            </a:r>
          </a:p>
          <a:p>
            <a:pPr algn="ctr"/>
            <a:endParaRPr lang="ru-RU" dirty="0">
              <a:solidFill>
                <a:srgbClr val="003459"/>
              </a:solidFill>
              <a:latin typeface="Montserrat Medium" panose="00000600000000000000" pitchFamily="50" charset="-52"/>
            </a:endParaRPr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085CC6CE-0E6A-4AE5-85D8-46D860015D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967" y="5603809"/>
            <a:ext cx="1391269" cy="415574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F72382C1-6D8A-F9BE-E6E1-2DCB082C58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2758" y="5590603"/>
            <a:ext cx="1391269" cy="468600"/>
          </a:xfrm>
          <a:prstGeom prst="rect">
            <a:avLst/>
          </a:prstGeom>
        </p:spPr>
      </p:pic>
      <p:sp>
        <p:nvSpPr>
          <p:cNvPr id="30" name="Заголовок 1">
            <a:extLst>
              <a:ext uri="{FF2B5EF4-FFF2-40B4-BE49-F238E27FC236}">
                <a16:creationId xmlns:a16="http://schemas.microsoft.com/office/drawing/2014/main" id="{5DECD944-064C-EDA9-E0CF-0108516FF6FB}"/>
              </a:ext>
            </a:extLst>
          </p:cNvPr>
          <p:cNvSpPr txBox="1">
            <a:spLocks/>
          </p:cNvSpPr>
          <p:nvPr/>
        </p:nvSpPr>
        <p:spPr>
          <a:xfrm>
            <a:off x="201704" y="4523583"/>
            <a:ext cx="11770658" cy="1223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solidFill>
                  <a:srgbClr val="003459"/>
                </a:solidFill>
                <a:latin typeface="Montserrat Medium" panose="00000600000000000000" pitchFamily="50" charset="-52"/>
              </a:rPr>
              <a:t>Нам доверяют:</a:t>
            </a: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51693EBD-3873-882D-0A02-E4E514175F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7974" y="5594374"/>
            <a:ext cx="1391269" cy="425009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7B187F72-110F-1C1E-F597-CF66E8DD03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99017" y="5635726"/>
            <a:ext cx="1412016" cy="383657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743D43C5-ABCE-1183-90E8-4F5109C732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00053" y="6264858"/>
            <a:ext cx="4591894" cy="382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136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B54CBF-C553-7A1F-67ED-101219C788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CCB182D-5996-54D7-37A7-309D228353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72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Широкоэкранный</PresentationFormat>
  <Paragraphs>24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Montserrat</vt:lpstr>
      <vt:lpstr>Montserrat Medium</vt:lpstr>
      <vt:lpstr>Тема Office</vt:lpstr>
      <vt:lpstr>Автоматизация  «Центр стоматологической импланталогии»: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pr1</dc:creator>
  <cp:lastModifiedBy>pr1</cp:lastModifiedBy>
  <cp:revision>1</cp:revision>
  <dcterms:created xsi:type="dcterms:W3CDTF">2024-06-04T15:06:57Z</dcterms:created>
  <dcterms:modified xsi:type="dcterms:W3CDTF">2024-06-04T15:07:05Z</dcterms:modified>
</cp:coreProperties>
</file>