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74" r:id="rId10"/>
    <p:sldId id="275" r:id="rId11"/>
    <p:sldId id="276" r:id="rId12"/>
    <p:sldId id="277" r:id="rId13"/>
    <p:sldId id="278" r:id="rId14"/>
    <p:sldId id="279" r:id="rId15"/>
    <p:sldId id="269" r:id="rId16"/>
    <p:sldId id="28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5DB"/>
    <a:srgbClr val="009193"/>
    <a:srgbClr val="E7E6E6"/>
    <a:srgbClr val="FF2600"/>
    <a:srgbClr val="FF7E79"/>
    <a:srgbClr val="FFFC00"/>
    <a:srgbClr val="EF7F00"/>
    <a:srgbClr val="008F00"/>
    <a:srgbClr val="011893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8"/>
    <p:restoredTop sz="94662"/>
  </p:normalViewPr>
  <p:slideViewPr>
    <p:cSldViewPr snapToGrid="0" snapToObjects="1">
      <p:cViewPr varScale="1">
        <p:scale>
          <a:sx n="95" d="100"/>
          <a:sy n="95" d="100"/>
        </p:scale>
        <p:origin x="569" y="26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AE451-14C7-449B-B8E7-84AC2CEF258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FF5BC63-B74D-476E-8EC7-8E54801B937C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100" dirty="0">
              <a:solidFill>
                <a:schemeClr val="tx1"/>
              </a:solidFill>
              <a:latin typeface="Century Gothic" panose="020B0502020202020204" pitchFamily="34" charset="0"/>
            </a:rPr>
            <a:t>Новая потребность</a:t>
          </a:r>
        </a:p>
      </dgm:t>
    </dgm:pt>
    <dgm:pt modelId="{8C1505A1-C924-40A2-B5FE-580A90A6D620}" type="parTrans" cxnId="{9F107102-137B-4948-8EF9-65ABC9F02ACA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537E5A7F-9C36-41E2-87E6-AC9162330929}" type="sibTrans" cxnId="{9F107102-137B-4948-8EF9-65ABC9F02ACA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BC9C7AC8-3B64-4644-BCC1-56EF16524360}">
      <dgm:prSet phldrT="[Текст]" custT="1"/>
      <dgm:spPr>
        <a:solidFill>
          <a:srgbClr val="FF7E79"/>
        </a:solidFill>
      </dgm:spPr>
      <dgm:t>
        <a:bodyPr/>
        <a:lstStyle/>
        <a:p>
          <a:r>
            <a:rPr lang="ru-RU" sz="1100" dirty="0">
              <a:latin typeface="Century Gothic" panose="020B0502020202020204" pitchFamily="34" charset="0"/>
            </a:rPr>
            <a:t>Назначен ответственный исполнитель</a:t>
          </a:r>
        </a:p>
      </dgm:t>
    </dgm:pt>
    <dgm:pt modelId="{34ABB636-2BB6-4B0D-83CF-DC457789B5E4}" type="parTrans" cxnId="{FC49C253-E8A6-4605-A9B0-FABC22F9E958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5E535DC0-C1AD-435B-82ED-92FC18BC1547}" type="sibTrans" cxnId="{FC49C253-E8A6-4605-A9B0-FABC22F9E958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0964709C-53F8-4705-9A7F-C475D986585B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100" dirty="0" err="1">
              <a:latin typeface="Century Gothic" panose="020B0502020202020204" pitchFamily="34" charset="0"/>
            </a:rPr>
            <a:t>Сформиро</a:t>
          </a:r>
          <a:r>
            <a:rPr lang="ru-RU" sz="1100" dirty="0">
              <a:latin typeface="Century Gothic" panose="020B0502020202020204" pitchFamily="34" charset="0"/>
            </a:rPr>
            <a:t>-вана заявка на закупку</a:t>
          </a:r>
        </a:p>
      </dgm:t>
    </dgm:pt>
    <dgm:pt modelId="{C22DAC67-E903-4B31-9804-449E67D7D666}" type="parTrans" cxnId="{6646EF71-F197-4116-96B6-3394AEC745C8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223B9650-55E4-4BC9-A220-18E09A9BE032}" type="sibTrans" cxnId="{6646EF71-F197-4116-96B6-3394AEC745C8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7EAC43BD-86B3-499E-9880-1BD49097884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100" dirty="0">
              <a:latin typeface="Century Gothic" panose="020B0502020202020204" pitchFamily="34" charset="0"/>
            </a:rPr>
            <a:t>Проводятся закупочные процедуры</a:t>
          </a:r>
        </a:p>
      </dgm:t>
    </dgm:pt>
    <dgm:pt modelId="{7CBD249A-9975-43F2-8F43-D1DA75C57DE1}" type="parTrans" cxnId="{B1DF3CE9-7D85-4C63-AF25-F0FF4118BF00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C9CF4F7D-4D19-4F57-8771-39F01053BFEB}" type="sibTrans" cxnId="{B1DF3CE9-7D85-4C63-AF25-F0FF4118BF00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646AFC41-A711-442A-8601-9127F594BA1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100" dirty="0">
              <a:latin typeface="Century Gothic" panose="020B0502020202020204" pitchFamily="34" charset="0"/>
            </a:rPr>
            <a:t>Заключен договор</a:t>
          </a:r>
        </a:p>
      </dgm:t>
    </dgm:pt>
    <dgm:pt modelId="{F376081E-8CFE-46FD-B8F5-294E94395584}" type="parTrans" cxnId="{2C5CCB9B-7F7E-4623-88D6-1B238CE0163F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01743AC0-0A3B-4CB3-8970-211DD1D219E6}" type="sibTrans" cxnId="{2C5CCB9B-7F7E-4623-88D6-1B238CE0163F}">
      <dgm:prSet/>
      <dgm:spPr/>
      <dgm:t>
        <a:bodyPr/>
        <a:lstStyle/>
        <a:p>
          <a:endParaRPr lang="ru-RU" sz="1100">
            <a:latin typeface="Century Gothic" panose="020B0502020202020204" pitchFamily="34" charset="0"/>
          </a:endParaRPr>
        </a:p>
      </dgm:t>
    </dgm:pt>
    <dgm:pt modelId="{C33A4A6A-E35A-C648-A68C-D74718DEF0D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100" dirty="0">
              <a:latin typeface="Century Gothic" panose="020B0502020202020204" pitchFamily="34" charset="0"/>
            </a:rPr>
            <a:t>Оформлен заказ поставщику</a:t>
          </a:r>
        </a:p>
      </dgm:t>
    </dgm:pt>
    <dgm:pt modelId="{BCB10BF9-2205-374A-AEC9-24A67B9EB021}" type="parTrans" cxnId="{E6726862-3817-8644-A269-684A6A5742A3}">
      <dgm:prSet/>
      <dgm:spPr/>
      <dgm:t>
        <a:bodyPr/>
        <a:lstStyle/>
        <a:p>
          <a:endParaRPr lang="ru-RU" sz="1100"/>
        </a:p>
      </dgm:t>
    </dgm:pt>
    <dgm:pt modelId="{E0E9DAEA-946B-9E42-9A92-3BC3EFAEC882}" type="sibTrans" cxnId="{E6726862-3817-8644-A269-684A6A5742A3}">
      <dgm:prSet/>
      <dgm:spPr/>
      <dgm:t>
        <a:bodyPr/>
        <a:lstStyle/>
        <a:p>
          <a:endParaRPr lang="ru-RU" sz="1100"/>
        </a:p>
      </dgm:t>
    </dgm:pt>
    <dgm:pt modelId="{825C42E2-EE2C-1D43-9919-7B995EDB900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100" dirty="0">
              <a:latin typeface="Century Gothic" panose="020B0502020202020204" pitchFamily="34" charset="0"/>
            </a:rPr>
            <a:t>Товар поступил на склад и стал в резерв</a:t>
          </a:r>
        </a:p>
      </dgm:t>
    </dgm:pt>
    <dgm:pt modelId="{7D433CB5-F758-C04E-A33A-67A2E98AD00E}" type="parTrans" cxnId="{3EE3BE8F-2DC5-6045-A1C4-E0C0E70B94FA}">
      <dgm:prSet/>
      <dgm:spPr/>
      <dgm:t>
        <a:bodyPr/>
        <a:lstStyle/>
        <a:p>
          <a:endParaRPr lang="ru-RU" sz="1100"/>
        </a:p>
      </dgm:t>
    </dgm:pt>
    <dgm:pt modelId="{358D5BEA-E9E9-A34B-973A-993E215E2E57}" type="sibTrans" cxnId="{3EE3BE8F-2DC5-6045-A1C4-E0C0E70B94FA}">
      <dgm:prSet/>
      <dgm:spPr/>
      <dgm:t>
        <a:bodyPr/>
        <a:lstStyle/>
        <a:p>
          <a:endParaRPr lang="ru-RU" sz="1100"/>
        </a:p>
      </dgm:t>
    </dgm:pt>
    <dgm:pt modelId="{20E256E7-C88B-3846-B4A9-AB35C9C07B4B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100" dirty="0">
              <a:latin typeface="Century Gothic" panose="020B0502020202020204" pitchFamily="34" charset="0"/>
            </a:rPr>
            <a:t>Товар передан производству</a:t>
          </a:r>
        </a:p>
      </dgm:t>
    </dgm:pt>
    <dgm:pt modelId="{1EC7E2A3-ED6B-584A-BD2C-2D7F258200C4}" type="parTrans" cxnId="{2C039F45-F1F1-6146-92A7-C492F5E36D14}">
      <dgm:prSet/>
      <dgm:spPr/>
      <dgm:t>
        <a:bodyPr/>
        <a:lstStyle/>
        <a:p>
          <a:endParaRPr lang="ru-RU" sz="1100"/>
        </a:p>
      </dgm:t>
    </dgm:pt>
    <dgm:pt modelId="{F277DA30-65A0-0947-8ADB-9A9DDE156142}" type="sibTrans" cxnId="{2C039F45-F1F1-6146-92A7-C492F5E36D14}">
      <dgm:prSet/>
      <dgm:spPr/>
      <dgm:t>
        <a:bodyPr/>
        <a:lstStyle/>
        <a:p>
          <a:endParaRPr lang="ru-RU" sz="1100"/>
        </a:p>
      </dgm:t>
    </dgm:pt>
    <dgm:pt modelId="{40FCB63E-CED7-4EB8-93E2-ED77F1E764A0}" type="pres">
      <dgm:prSet presAssocID="{62DAE451-14C7-449B-B8E7-84AC2CEF2585}" presName="Name0" presStyleCnt="0">
        <dgm:presLayoutVars>
          <dgm:dir/>
          <dgm:resizeHandles val="exact"/>
        </dgm:presLayoutVars>
      </dgm:prSet>
      <dgm:spPr/>
    </dgm:pt>
    <dgm:pt modelId="{4D98FA9B-D8B8-49DB-B336-F20C4E3EED3D}" type="pres">
      <dgm:prSet presAssocID="{DFF5BC63-B74D-476E-8EC7-8E54801B937C}" presName="parTxOnly" presStyleLbl="node1" presStyleIdx="0" presStyleCnt="8">
        <dgm:presLayoutVars>
          <dgm:bulletEnabled val="1"/>
        </dgm:presLayoutVars>
      </dgm:prSet>
      <dgm:spPr/>
    </dgm:pt>
    <dgm:pt modelId="{5B8DFE88-9332-4486-AE26-CC384BD10E68}" type="pres">
      <dgm:prSet presAssocID="{537E5A7F-9C36-41E2-87E6-AC9162330929}" presName="parSpace" presStyleCnt="0"/>
      <dgm:spPr/>
    </dgm:pt>
    <dgm:pt modelId="{D7854997-D4CE-4E70-BD92-E0E8D1898BD0}" type="pres">
      <dgm:prSet presAssocID="{BC9C7AC8-3B64-4644-BCC1-56EF16524360}" presName="parTxOnly" presStyleLbl="node1" presStyleIdx="1" presStyleCnt="8">
        <dgm:presLayoutVars>
          <dgm:bulletEnabled val="1"/>
        </dgm:presLayoutVars>
      </dgm:prSet>
      <dgm:spPr/>
    </dgm:pt>
    <dgm:pt modelId="{6C04D9FA-BA32-48DF-B0AE-03502FC08FE7}" type="pres">
      <dgm:prSet presAssocID="{5E535DC0-C1AD-435B-82ED-92FC18BC1547}" presName="parSpace" presStyleCnt="0"/>
      <dgm:spPr/>
    </dgm:pt>
    <dgm:pt modelId="{7D851F18-B0B0-4343-95B8-2E72041D5523}" type="pres">
      <dgm:prSet presAssocID="{0964709C-53F8-4705-9A7F-C475D986585B}" presName="parTxOnly" presStyleLbl="node1" presStyleIdx="2" presStyleCnt="8">
        <dgm:presLayoutVars>
          <dgm:bulletEnabled val="1"/>
        </dgm:presLayoutVars>
      </dgm:prSet>
      <dgm:spPr/>
    </dgm:pt>
    <dgm:pt modelId="{021587EE-A7B4-4679-8A6C-EFA4CE8F30F3}" type="pres">
      <dgm:prSet presAssocID="{223B9650-55E4-4BC9-A220-18E09A9BE032}" presName="parSpace" presStyleCnt="0"/>
      <dgm:spPr/>
    </dgm:pt>
    <dgm:pt modelId="{E8ACCEE2-7C8A-440B-B9C1-278CD3DE8764}" type="pres">
      <dgm:prSet presAssocID="{7EAC43BD-86B3-499E-9880-1BD490978845}" presName="parTxOnly" presStyleLbl="node1" presStyleIdx="3" presStyleCnt="8">
        <dgm:presLayoutVars>
          <dgm:bulletEnabled val="1"/>
        </dgm:presLayoutVars>
      </dgm:prSet>
      <dgm:spPr/>
    </dgm:pt>
    <dgm:pt modelId="{964C934F-E7CA-465D-A04D-486259AC588E}" type="pres">
      <dgm:prSet presAssocID="{C9CF4F7D-4D19-4F57-8771-39F01053BFEB}" presName="parSpace" presStyleCnt="0"/>
      <dgm:spPr/>
    </dgm:pt>
    <dgm:pt modelId="{ECE71B54-1517-4EFE-AF91-7FA37B55DB2C}" type="pres">
      <dgm:prSet presAssocID="{646AFC41-A711-442A-8601-9127F594BA11}" presName="parTxOnly" presStyleLbl="node1" presStyleIdx="4" presStyleCnt="8">
        <dgm:presLayoutVars>
          <dgm:bulletEnabled val="1"/>
        </dgm:presLayoutVars>
      </dgm:prSet>
      <dgm:spPr/>
    </dgm:pt>
    <dgm:pt modelId="{C5D0FF20-066D-7C46-9489-0C26EE0AB18B}" type="pres">
      <dgm:prSet presAssocID="{01743AC0-0A3B-4CB3-8970-211DD1D219E6}" presName="parSpace" presStyleCnt="0"/>
      <dgm:spPr/>
    </dgm:pt>
    <dgm:pt modelId="{C805BF5A-52D8-1249-B94D-0951951E2EF5}" type="pres">
      <dgm:prSet presAssocID="{C33A4A6A-E35A-C648-A68C-D74718DEF0D6}" presName="parTxOnly" presStyleLbl="node1" presStyleIdx="5" presStyleCnt="8">
        <dgm:presLayoutVars>
          <dgm:bulletEnabled val="1"/>
        </dgm:presLayoutVars>
      </dgm:prSet>
      <dgm:spPr/>
    </dgm:pt>
    <dgm:pt modelId="{FB8ED9A3-F75A-DB42-B640-83B08AFF3D36}" type="pres">
      <dgm:prSet presAssocID="{E0E9DAEA-946B-9E42-9A92-3BC3EFAEC882}" presName="parSpace" presStyleCnt="0"/>
      <dgm:spPr/>
    </dgm:pt>
    <dgm:pt modelId="{D11CDCBD-1A4B-E541-8567-0C2A8C98DA38}" type="pres">
      <dgm:prSet presAssocID="{825C42E2-EE2C-1D43-9919-7B995EDB9006}" presName="parTxOnly" presStyleLbl="node1" presStyleIdx="6" presStyleCnt="8">
        <dgm:presLayoutVars>
          <dgm:bulletEnabled val="1"/>
        </dgm:presLayoutVars>
      </dgm:prSet>
      <dgm:spPr/>
    </dgm:pt>
    <dgm:pt modelId="{3D802A1B-7030-574B-9064-EA75CCFDC378}" type="pres">
      <dgm:prSet presAssocID="{358D5BEA-E9E9-A34B-973A-993E215E2E57}" presName="parSpace" presStyleCnt="0"/>
      <dgm:spPr/>
    </dgm:pt>
    <dgm:pt modelId="{2A1AA67B-6FAD-BE48-BD9A-F2C801EC6E8C}" type="pres">
      <dgm:prSet presAssocID="{20E256E7-C88B-3846-B4A9-AB35C9C07B4B}" presName="parTxOnly" presStyleLbl="node1" presStyleIdx="7" presStyleCnt="8">
        <dgm:presLayoutVars>
          <dgm:bulletEnabled val="1"/>
        </dgm:presLayoutVars>
      </dgm:prSet>
      <dgm:spPr/>
    </dgm:pt>
  </dgm:ptLst>
  <dgm:cxnLst>
    <dgm:cxn modelId="{9F107102-137B-4948-8EF9-65ABC9F02ACA}" srcId="{62DAE451-14C7-449B-B8E7-84AC2CEF2585}" destId="{DFF5BC63-B74D-476E-8EC7-8E54801B937C}" srcOrd="0" destOrd="0" parTransId="{8C1505A1-C924-40A2-B5FE-580A90A6D620}" sibTransId="{537E5A7F-9C36-41E2-87E6-AC9162330929}"/>
    <dgm:cxn modelId="{F3F3F829-F83B-4622-9AD8-A1027A92E177}" type="presOf" srcId="{BC9C7AC8-3B64-4644-BCC1-56EF16524360}" destId="{D7854997-D4CE-4E70-BD92-E0E8D1898BD0}" srcOrd="0" destOrd="0" presId="urn:microsoft.com/office/officeart/2005/8/layout/hChevron3"/>
    <dgm:cxn modelId="{14C96F61-6E31-4541-98D4-5FB5B3DEC9FA}" type="presOf" srcId="{646AFC41-A711-442A-8601-9127F594BA11}" destId="{ECE71B54-1517-4EFE-AF91-7FA37B55DB2C}" srcOrd="0" destOrd="0" presId="urn:microsoft.com/office/officeart/2005/8/layout/hChevron3"/>
    <dgm:cxn modelId="{E6726862-3817-8644-A269-684A6A5742A3}" srcId="{62DAE451-14C7-449B-B8E7-84AC2CEF2585}" destId="{C33A4A6A-E35A-C648-A68C-D74718DEF0D6}" srcOrd="5" destOrd="0" parTransId="{BCB10BF9-2205-374A-AEC9-24A67B9EB021}" sibTransId="{E0E9DAEA-946B-9E42-9A92-3BC3EFAEC882}"/>
    <dgm:cxn modelId="{39015842-86AA-4D4E-874A-D563A8A07F2A}" type="presOf" srcId="{DFF5BC63-B74D-476E-8EC7-8E54801B937C}" destId="{4D98FA9B-D8B8-49DB-B336-F20C4E3EED3D}" srcOrd="0" destOrd="0" presId="urn:microsoft.com/office/officeart/2005/8/layout/hChevron3"/>
    <dgm:cxn modelId="{2C039F45-F1F1-6146-92A7-C492F5E36D14}" srcId="{62DAE451-14C7-449B-B8E7-84AC2CEF2585}" destId="{20E256E7-C88B-3846-B4A9-AB35C9C07B4B}" srcOrd="7" destOrd="0" parTransId="{1EC7E2A3-ED6B-584A-BD2C-2D7F258200C4}" sibTransId="{F277DA30-65A0-0947-8ADB-9A9DDE156142}"/>
    <dgm:cxn modelId="{B2754D70-4A5A-4115-BDA9-9CFB9ED29B23}" type="presOf" srcId="{7EAC43BD-86B3-499E-9880-1BD490978845}" destId="{E8ACCEE2-7C8A-440B-B9C1-278CD3DE8764}" srcOrd="0" destOrd="0" presId="urn:microsoft.com/office/officeart/2005/8/layout/hChevron3"/>
    <dgm:cxn modelId="{6646EF71-F197-4116-96B6-3394AEC745C8}" srcId="{62DAE451-14C7-449B-B8E7-84AC2CEF2585}" destId="{0964709C-53F8-4705-9A7F-C475D986585B}" srcOrd="2" destOrd="0" parTransId="{C22DAC67-E903-4B31-9804-449E67D7D666}" sibTransId="{223B9650-55E4-4BC9-A220-18E09A9BE032}"/>
    <dgm:cxn modelId="{B6FB9B73-9312-48F2-BB84-81B68D374645}" type="presOf" srcId="{62DAE451-14C7-449B-B8E7-84AC2CEF2585}" destId="{40FCB63E-CED7-4EB8-93E2-ED77F1E764A0}" srcOrd="0" destOrd="0" presId="urn:microsoft.com/office/officeart/2005/8/layout/hChevron3"/>
    <dgm:cxn modelId="{FC49C253-E8A6-4605-A9B0-FABC22F9E958}" srcId="{62DAE451-14C7-449B-B8E7-84AC2CEF2585}" destId="{BC9C7AC8-3B64-4644-BCC1-56EF16524360}" srcOrd="1" destOrd="0" parTransId="{34ABB636-2BB6-4B0D-83CF-DC457789B5E4}" sibTransId="{5E535DC0-C1AD-435B-82ED-92FC18BC1547}"/>
    <dgm:cxn modelId="{9776B48D-A2D7-7248-BD52-193E12F91706}" type="presOf" srcId="{825C42E2-EE2C-1D43-9919-7B995EDB9006}" destId="{D11CDCBD-1A4B-E541-8567-0C2A8C98DA38}" srcOrd="0" destOrd="0" presId="urn:microsoft.com/office/officeart/2005/8/layout/hChevron3"/>
    <dgm:cxn modelId="{3EE3BE8F-2DC5-6045-A1C4-E0C0E70B94FA}" srcId="{62DAE451-14C7-449B-B8E7-84AC2CEF2585}" destId="{825C42E2-EE2C-1D43-9919-7B995EDB9006}" srcOrd="6" destOrd="0" parTransId="{7D433CB5-F758-C04E-A33A-67A2E98AD00E}" sibTransId="{358D5BEA-E9E9-A34B-973A-993E215E2E57}"/>
    <dgm:cxn modelId="{2C5CCB9B-7F7E-4623-88D6-1B238CE0163F}" srcId="{62DAE451-14C7-449B-B8E7-84AC2CEF2585}" destId="{646AFC41-A711-442A-8601-9127F594BA11}" srcOrd="4" destOrd="0" parTransId="{F376081E-8CFE-46FD-B8F5-294E94395584}" sibTransId="{01743AC0-0A3B-4CB3-8970-211DD1D219E6}"/>
    <dgm:cxn modelId="{DCD41DC9-756B-2142-B99A-B5A0AE518E83}" type="presOf" srcId="{C33A4A6A-E35A-C648-A68C-D74718DEF0D6}" destId="{C805BF5A-52D8-1249-B94D-0951951E2EF5}" srcOrd="0" destOrd="0" presId="urn:microsoft.com/office/officeart/2005/8/layout/hChevron3"/>
    <dgm:cxn modelId="{10525CD8-3F25-4C4B-AD50-CA9456048105}" type="presOf" srcId="{20E256E7-C88B-3846-B4A9-AB35C9C07B4B}" destId="{2A1AA67B-6FAD-BE48-BD9A-F2C801EC6E8C}" srcOrd="0" destOrd="0" presId="urn:microsoft.com/office/officeart/2005/8/layout/hChevron3"/>
    <dgm:cxn modelId="{8A2C74E0-A178-4FAF-9FAC-AE128543BF32}" type="presOf" srcId="{0964709C-53F8-4705-9A7F-C475D986585B}" destId="{7D851F18-B0B0-4343-95B8-2E72041D5523}" srcOrd="0" destOrd="0" presId="urn:microsoft.com/office/officeart/2005/8/layout/hChevron3"/>
    <dgm:cxn modelId="{B1DF3CE9-7D85-4C63-AF25-F0FF4118BF00}" srcId="{62DAE451-14C7-449B-B8E7-84AC2CEF2585}" destId="{7EAC43BD-86B3-499E-9880-1BD490978845}" srcOrd="3" destOrd="0" parTransId="{7CBD249A-9975-43F2-8F43-D1DA75C57DE1}" sibTransId="{C9CF4F7D-4D19-4F57-8771-39F01053BFEB}"/>
    <dgm:cxn modelId="{B0143E8B-A32F-4304-800F-62D34163AF85}" type="presParOf" srcId="{40FCB63E-CED7-4EB8-93E2-ED77F1E764A0}" destId="{4D98FA9B-D8B8-49DB-B336-F20C4E3EED3D}" srcOrd="0" destOrd="0" presId="urn:microsoft.com/office/officeart/2005/8/layout/hChevron3"/>
    <dgm:cxn modelId="{D56AD34F-2DC2-454A-A240-BEEE36376D24}" type="presParOf" srcId="{40FCB63E-CED7-4EB8-93E2-ED77F1E764A0}" destId="{5B8DFE88-9332-4486-AE26-CC384BD10E68}" srcOrd="1" destOrd="0" presId="urn:microsoft.com/office/officeart/2005/8/layout/hChevron3"/>
    <dgm:cxn modelId="{18CF18D2-4A24-4204-A1CB-6168A11CF407}" type="presParOf" srcId="{40FCB63E-CED7-4EB8-93E2-ED77F1E764A0}" destId="{D7854997-D4CE-4E70-BD92-E0E8D1898BD0}" srcOrd="2" destOrd="0" presId="urn:microsoft.com/office/officeart/2005/8/layout/hChevron3"/>
    <dgm:cxn modelId="{C3C1ABF5-3518-46E0-8473-91B7773B027B}" type="presParOf" srcId="{40FCB63E-CED7-4EB8-93E2-ED77F1E764A0}" destId="{6C04D9FA-BA32-48DF-B0AE-03502FC08FE7}" srcOrd="3" destOrd="0" presId="urn:microsoft.com/office/officeart/2005/8/layout/hChevron3"/>
    <dgm:cxn modelId="{9A09CAA6-1844-490E-A215-054C16D5C745}" type="presParOf" srcId="{40FCB63E-CED7-4EB8-93E2-ED77F1E764A0}" destId="{7D851F18-B0B0-4343-95B8-2E72041D5523}" srcOrd="4" destOrd="0" presId="urn:microsoft.com/office/officeart/2005/8/layout/hChevron3"/>
    <dgm:cxn modelId="{7763D962-70B1-415C-90BF-D92784F69528}" type="presParOf" srcId="{40FCB63E-CED7-4EB8-93E2-ED77F1E764A0}" destId="{021587EE-A7B4-4679-8A6C-EFA4CE8F30F3}" srcOrd="5" destOrd="0" presId="urn:microsoft.com/office/officeart/2005/8/layout/hChevron3"/>
    <dgm:cxn modelId="{D4F97E75-7BFE-484D-87A0-8F9C2B186A35}" type="presParOf" srcId="{40FCB63E-CED7-4EB8-93E2-ED77F1E764A0}" destId="{E8ACCEE2-7C8A-440B-B9C1-278CD3DE8764}" srcOrd="6" destOrd="0" presId="urn:microsoft.com/office/officeart/2005/8/layout/hChevron3"/>
    <dgm:cxn modelId="{6D5BC77C-4E47-465F-8C4B-E82D7C6D8FE8}" type="presParOf" srcId="{40FCB63E-CED7-4EB8-93E2-ED77F1E764A0}" destId="{964C934F-E7CA-465D-A04D-486259AC588E}" srcOrd="7" destOrd="0" presId="urn:microsoft.com/office/officeart/2005/8/layout/hChevron3"/>
    <dgm:cxn modelId="{C01AA067-0A63-47DF-88BE-68CADF6F0BDC}" type="presParOf" srcId="{40FCB63E-CED7-4EB8-93E2-ED77F1E764A0}" destId="{ECE71B54-1517-4EFE-AF91-7FA37B55DB2C}" srcOrd="8" destOrd="0" presId="urn:microsoft.com/office/officeart/2005/8/layout/hChevron3"/>
    <dgm:cxn modelId="{88E8BEC1-CFEF-C544-91EE-92C1711A2CAE}" type="presParOf" srcId="{40FCB63E-CED7-4EB8-93E2-ED77F1E764A0}" destId="{C5D0FF20-066D-7C46-9489-0C26EE0AB18B}" srcOrd="9" destOrd="0" presId="urn:microsoft.com/office/officeart/2005/8/layout/hChevron3"/>
    <dgm:cxn modelId="{FA948BCC-5D44-D740-94B4-B2D26CED99F2}" type="presParOf" srcId="{40FCB63E-CED7-4EB8-93E2-ED77F1E764A0}" destId="{C805BF5A-52D8-1249-B94D-0951951E2EF5}" srcOrd="10" destOrd="0" presId="urn:microsoft.com/office/officeart/2005/8/layout/hChevron3"/>
    <dgm:cxn modelId="{B5DA6A35-67CE-5847-8688-D743A55D8BB0}" type="presParOf" srcId="{40FCB63E-CED7-4EB8-93E2-ED77F1E764A0}" destId="{FB8ED9A3-F75A-DB42-B640-83B08AFF3D36}" srcOrd="11" destOrd="0" presId="urn:microsoft.com/office/officeart/2005/8/layout/hChevron3"/>
    <dgm:cxn modelId="{B39A9128-603B-CC43-A592-32CEE96F107A}" type="presParOf" srcId="{40FCB63E-CED7-4EB8-93E2-ED77F1E764A0}" destId="{D11CDCBD-1A4B-E541-8567-0C2A8C98DA38}" srcOrd="12" destOrd="0" presId="urn:microsoft.com/office/officeart/2005/8/layout/hChevron3"/>
    <dgm:cxn modelId="{D1622B56-565B-AD48-B7C3-AC337749F7A0}" type="presParOf" srcId="{40FCB63E-CED7-4EB8-93E2-ED77F1E764A0}" destId="{3D802A1B-7030-574B-9064-EA75CCFDC378}" srcOrd="13" destOrd="0" presId="urn:microsoft.com/office/officeart/2005/8/layout/hChevron3"/>
    <dgm:cxn modelId="{A6E76878-BFA8-6C4B-9017-9C9CE01B31D5}" type="presParOf" srcId="{40FCB63E-CED7-4EB8-93E2-ED77F1E764A0}" destId="{2A1AA67B-6FAD-BE48-BD9A-F2C801EC6E8C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DAE451-14C7-449B-B8E7-84AC2CEF258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FF5BC63-B74D-476E-8EC7-8E54801B937C}">
      <dgm:prSet phldrT="[Текст]" custT="1"/>
      <dgm:spPr>
        <a:solidFill>
          <a:srgbClr val="2795DB"/>
        </a:solidFill>
      </dgm:spPr>
      <dgm:t>
        <a:bodyPr/>
        <a:lstStyle/>
        <a:p>
          <a:r>
            <a:rPr lang="ru-RU" sz="1600" dirty="0">
              <a:solidFill>
                <a:schemeClr val="bg1"/>
              </a:solidFill>
              <a:latin typeface="Century Gothic" panose="020B0502020202020204" pitchFamily="34" charset="0"/>
            </a:rPr>
            <a:t>Динамическое обеспечение  потребностей</a:t>
          </a:r>
        </a:p>
      </dgm:t>
    </dgm:pt>
    <dgm:pt modelId="{8C1505A1-C924-40A2-B5FE-580A90A6D620}" type="parTrans" cxnId="{9F107102-137B-4948-8EF9-65ABC9F02ACA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537E5A7F-9C36-41E2-87E6-AC9162330929}" type="sibTrans" cxnId="{9F107102-137B-4948-8EF9-65ABC9F02ACA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BC9C7AC8-3B64-4644-BCC1-56EF16524360}">
      <dgm:prSet phldrT="[Текст]" custT="1"/>
      <dgm:spPr>
        <a:solidFill>
          <a:srgbClr val="2795DB"/>
        </a:solidFill>
      </dgm:spPr>
      <dgm:t>
        <a:bodyPr/>
        <a:lstStyle/>
        <a:p>
          <a:r>
            <a:rPr lang="ru-RU" sz="1600" dirty="0">
              <a:latin typeface="Century Gothic" panose="020B0502020202020204" pitchFamily="34" charset="0"/>
            </a:rPr>
            <a:t>Оптимизация закупок</a:t>
          </a:r>
        </a:p>
      </dgm:t>
    </dgm:pt>
    <dgm:pt modelId="{34ABB636-2BB6-4B0D-83CF-DC457789B5E4}" type="parTrans" cxnId="{FC49C253-E8A6-4605-A9B0-FABC22F9E958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5E535DC0-C1AD-435B-82ED-92FC18BC1547}" type="sibTrans" cxnId="{FC49C253-E8A6-4605-A9B0-FABC22F9E958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0964709C-53F8-4705-9A7F-C475D986585B}">
      <dgm:prSet phldrT="[Текст]" custT="1"/>
      <dgm:spPr>
        <a:solidFill>
          <a:srgbClr val="2795DB"/>
        </a:solidFill>
      </dgm:spPr>
      <dgm:t>
        <a:bodyPr/>
        <a:lstStyle/>
        <a:p>
          <a:r>
            <a:rPr lang="ru-RU" sz="1600" dirty="0">
              <a:latin typeface="Century Gothic" panose="020B0502020202020204" pitchFamily="34" charset="0"/>
            </a:rPr>
            <a:t>Контроль и прогнозирование</a:t>
          </a:r>
        </a:p>
      </dgm:t>
    </dgm:pt>
    <dgm:pt modelId="{C22DAC67-E903-4B31-9804-449E67D7D666}" type="parTrans" cxnId="{6646EF71-F197-4116-96B6-3394AEC745C8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223B9650-55E4-4BC9-A220-18E09A9BE032}" type="sibTrans" cxnId="{6646EF71-F197-4116-96B6-3394AEC745C8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7EAC43BD-86B3-499E-9880-1BD49097884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600" dirty="0">
              <a:latin typeface="Century Gothic" panose="020B0502020202020204" pitchFamily="34" charset="0"/>
            </a:rPr>
            <a:t>Цифровой документооборот закупок</a:t>
          </a:r>
        </a:p>
      </dgm:t>
    </dgm:pt>
    <dgm:pt modelId="{7CBD249A-9975-43F2-8F43-D1DA75C57DE1}" type="parTrans" cxnId="{B1DF3CE9-7D85-4C63-AF25-F0FF4118BF00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C9CF4F7D-4D19-4F57-8771-39F01053BFEB}" type="sibTrans" cxnId="{B1DF3CE9-7D85-4C63-AF25-F0FF4118BF00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40FCB63E-CED7-4EB8-93E2-ED77F1E764A0}" type="pres">
      <dgm:prSet presAssocID="{62DAE451-14C7-449B-B8E7-84AC2CEF2585}" presName="Name0" presStyleCnt="0">
        <dgm:presLayoutVars>
          <dgm:dir/>
          <dgm:resizeHandles val="exact"/>
        </dgm:presLayoutVars>
      </dgm:prSet>
      <dgm:spPr/>
    </dgm:pt>
    <dgm:pt modelId="{4D98FA9B-D8B8-49DB-B336-F20C4E3EED3D}" type="pres">
      <dgm:prSet presAssocID="{DFF5BC63-B74D-476E-8EC7-8E54801B937C}" presName="parTxOnly" presStyleLbl="node1" presStyleIdx="0" presStyleCnt="4" custScaleY="86587">
        <dgm:presLayoutVars>
          <dgm:bulletEnabled val="1"/>
        </dgm:presLayoutVars>
      </dgm:prSet>
      <dgm:spPr/>
    </dgm:pt>
    <dgm:pt modelId="{5B8DFE88-9332-4486-AE26-CC384BD10E68}" type="pres">
      <dgm:prSet presAssocID="{537E5A7F-9C36-41E2-87E6-AC9162330929}" presName="parSpace" presStyleCnt="0"/>
      <dgm:spPr/>
    </dgm:pt>
    <dgm:pt modelId="{D7854997-D4CE-4E70-BD92-E0E8D1898BD0}" type="pres">
      <dgm:prSet presAssocID="{BC9C7AC8-3B64-4644-BCC1-56EF16524360}" presName="parTxOnly" presStyleLbl="node1" presStyleIdx="1" presStyleCnt="4" custScaleY="86587">
        <dgm:presLayoutVars>
          <dgm:bulletEnabled val="1"/>
        </dgm:presLayoutVars>
      </dgm:prSet>
      <dgm:spPr/>
    </dgm:pt>
    <dgm:pt modelId="{6C04D9FA-BA32-48DF-B0AE-03502FC08FE7}" type="pres">
      <dgm:prSet presAssocID="{5E535DC0-C1AD-435B-82ED-92FC18BC1547}" presName="parSpace" presStyleCnt="0"/>
      <dgm:spPr/>
    </dgm:pt>
    <dgm:pt modelId="{7D851F18-B0B0-4343-95B8-2E72041D5523}" type="pres">
      <dgm:prSet presAssocID="{0964709C-53F8-4705-9A7F-C475D986585B}" presName="parTxOnly" presStyleLbl="node1" presStyleIdx="2" presStyleCnt="4" custScaleY="86587">
        <dgm:presLayoutVars>
          <dgm:bulletEnabled val="1"/>
        </dgm:presLayoutVars>
      </dgm:prSet>
      <dgm:spPr/>
    </dgm:pt>
    <dgm:pt modelId="{021587EE-A7B4-4679-8A6C-EFA4CE8F30F3}" type="pres">
      <dgm:prSet presAssocID="{223B9650-55E4-4BC9-A220-18E09A9BE032}" presName="parSpace" presStyleCnt="0"/>
      <dgm:spPr/>
    </dgm:pt>
    <dgm:pt modelId="{E8ACCEE2-7C8A-440B-B9C1-278CD3DE8764}" type="pres">
      <dgm:prSet presAssocID="{7EAC43BD-86B3-499E-9880-1BD490978845}" presName="parTxOnly" presStyleLbl="node1" presStyleIdx="3" presStyleCnt="4" custScaleY="86587">
        <dgm:presLayoutVars>
          <dgm:bulletEnabled val="1"/>
        </dgm:presLayoutVars>
      </dgm:prSet>
      <dgm:spPr/>
    </dgm:pt>
  </dgm:ptLst>
  <dgm:cxnLst>
    <dgm:cxn modelId="{9F107102-137B-4948-8EF9-65ABC9F02ACA}" srcId="{62DAE451-14C7-449B-B8E7-84AC2CEF2585}" destId="{DFF5BC63-B74D-476E-8EC7-8E54801B937C}" srcOrd="0" destOrd="0" parTransId="{8C1505A1-C924-40A2-B5FE-580A90A6D620}" sibTransId="{537E5A7F-9C36-41E2-87E6-AC9162330929}"/>
    <dgm:cxn modelId="{F3F3F829-F83B-4622-9AD8-A1027A92E177}" type="presOf" srcId="{BC9C7AC8-3B64-4644-BCC1-56EF16524360}" destId="{D7854997-D4CE-4E70-BD92-E0E8D1898BD0}" srcOrd="0" destOrd="0" presId="urn:microsoft.com/office/officeart/2005/8/layout/hChevron3"/>
    <dgm:cxn modelId="{39015842-86AA-4D4E-874A-D563A8A07F2A}" type="presOf" srcId="{DFF5BC63-B74D-476E-8EC7-8E54801B937C}" destId="{4D98FA9B-D8B8-49DB-B336-F20C4E3EED3D}" srcOrd="0" destOrd="0" presId="urn:microsoft.com/office/officeart/2005/8/layout/hChevron3"/>
    <dgm:cxn modelId="{B2754D70-4A5A-4115-BDA9-9CFB9ED29B23}" type="presOf" srcId="{7EAC43BD-86B3-499E-9880-1BD490978845}" destId="{E8ACCEE2-7C8A-440B-B9C1-278CD3DE8764}" srcOrd="0" destOrd="0" presId="urn:microsoft.com/office/officeart/2005/8/layout/hChevron3"/>
    <dgm:cxn modelId="{6646EF71-F197-4116-96B6-3394AEC745C8}" srcId="{62DAE451-14C7-449B-B8E7-84AC2CEF2585}" destId="{0964709C-53F8-4705-9A7F-C475D986585B}" srcOrd="2" destOrd="0" parTransId="{C22DAC67-E903-4B31-9804-449E67D7D666}" sibTransId="{223B9650-55E4-4BC9-A220-18E09A9BE032}"/>
    <dgm:cxn modelId="{B6FB9B73-9312-48F2-BB84-81B68D374645}" type="presOf" srcId="{62DAE451-14C7-449B-B8E7-84AC2CEF2585}" destId="{40FCB63E-CED7-4EB8-93E2-ED77F1E764A0}" srcOrd="0" destOrd="0" presId="urn:microsoft.com/office/officeart/2005/8/layout/hChevron3"/>
    <dgm:cxn modelId="{FC49C253-E8A6-4605-A9B0-FABC22F9E958}" srcId="{62DAE451-14C7-449B-B8E7-84AC2CEF2585}" destId="{BC9C7AC8-3B64-4644-BCC1-56EF16524360}" srcOrd="1" destOrd="0" parTransId="{34ABB636-2BB6-4B0D-83CF-DC457789B5E4}" sibTransId="{5E535DC0-C1AD-435B-82ED-92FC18BC1547}"/>
    <dgm:cxn modelId="{8A2C74E0-A178-4FAF-9FAC-AE128543BF32}" type="presOf" srcId="{0964709C-53F8-4705-9A7F-C475D986585B}" destId="{7D851F18-B0B0-4343-95B8-2E72041D5523}" srcOrd="0" destOrd="0" presId="urn:microsoft.com/office/officeart/2005/8/layout/hChevron3"/>
    <dgm:cxn modelId="{B1DF3CE9-7D85-4C63-AF25-F0FF4118BF00}" srcId="{62DAE451-14C7-449B-B8E7-84AC2CEF2585}" destId="{7EAC43BD-86B3-499E-9880-1BD490978845}" srcOrd="3" destOrd="0" parTransId="{7CBD249A-9975-43F2-8F43-D1DA75C57DE1}" sibTransId="{C9CF4F7D-4D19-4F57-8771-39F01053BFEB}"/>
    <dgm:cxn modelId="{B0143E8B-A32F-4304-800F-62D34163AF85}" type="presParOf" srcId="{40FCB63E-CED7-4EB8-93E2-ED77F1E764A0}" destId="{4D98FA9B-D8B8-49DB-B336-F20C4E3EED3D}" srcOrd="0" destOrd="0" presId="urn:microsoft.com/office/officeart/2005/8/layout/hChevron3"/>
    <dgm:cxn modelId="{D56AD34F-2DC2-454A-A240-BEEE36376D24}" type="presParOf" srcId="{40FCB63E-CED7-4EB8-93E2-ED77F1E764A0}" destId="{5B8DFE88-9332-4486-AE26-CC384BD10E68}" srcOrd="1" destOrd="0" presId="urn:microsoft.com/office/officeart/2005/8/layout/hChevron3"/>
    <dgm:cxn modelId="{18CF18D2-4A24-4204-A1CB-6168A11CF407}" type="presParOf" srcId="{40FCB63E-CED7-4EB8-93E2-ED77F1E764A0}" destId="{D7854997-D4CE-4E70-BD92-E0E8D1898BD0}" srcOrd="2" destOrd="0" presId="urn:microsoft.com/office/officeart/2005/8/layout/hChevron3"/>
    <dgm:cxn modelId="{C3C1ABF5-3518-46E0-8473-91B7773B027B}" type="presParOf" srcId="{40FCB63E-CED7-4EB8-93E2-ED77F1E764A0}" destId="{6C04D9FA-BA32-48DF-B0AE-03502FC08FE7}" srcOrd="3" destOrd="0" presId="urn:microsoft.com/office/officeart/2005/8/layout/hChevron3"/>
    <dgm:cxn modelId="{9A09CAA6-1844-490E-A215-054C16D5C745}" type="presParOf" srcId="{40FCB63E-CED7-4EB8-93E2-ED77F1E764A0}" destId="{7D851F18-B0B0-4343-95B8-2E72041D5523}" srcOrd="4" destOrd="0" presId="urn:microsoft.com/office/officeart/2005/8/layout/hChevron3"/>
    <dgm:cxn modelId="{7763D962-70B1-415C-90BF-D92784F69528}" type="presParOf" srcId="{40FCB63E-CED7-4EB8-93E2-ED77F1E764A0}" destId="{021587EE-A7B4-4679-8A6C-EFA4CE8F30F3}" srcOrd="5" destOrd="0" presId="urn:microsoft.com/office/officeart/2005/8/layout/hChevron3"/>
    <dgm:cxn modelId="{D4F97E75-7BFE-484D-87A0-8F9C2B186A35}" type="presParOf" srcId="{40FCB63E-CED7-4EB8-93E2-ED77F1E764A0}" destId="{E8ACCEE2-7C8A-440B-B9C1-278CD3DE8764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8FA9B-D8B8-49DB-B336-F20C4E3EED3D}">
      <dsp:nvSpPr>
        <dsp:cNvPr id="0" name=""/>
        <dsp:cNvSpPr/>
      </dsp:nvSpPr>
      <dsp:spPr>
        <a:xfrm>
          <a:off x="5744" y="377127"/>
          <a:ext cx="1780722" cy="712288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Century Gothic" panose="020B0502020202020204" pitchFamily="34" charset="0"/>
            </a:rPr>
            <a:t>Новая потребность</a:t>
          </a:r>
        </a:p>
      </dsp:txBody>
      <dsp:txXfrm>
        <a:off x="5744" y="377127"/>
        <a:ext cx="1602650" cy="712288"/>
      </dsp:txXfrm>
    </dsp:sp>
    <dsp:sp modelId="{D7854997-D4CE-4E70-BD92-E0E8D1898BD0}">
      <dsp:nvSpPr>
        <dsp:cNvPr id="0" name=""/>
        <dsp:cNvSpPr/>
      </dsp:nvSpPr>
      <dsp:spPr>
        <a:xfrm>
          <a:off x="1430322" y="377127"/>
          <a:ext cx="1780722" cy="712288"/>
        </a:xfrm>
        <a:prstGeom prst="chevron">
          <a:avLst/>
        </a:prstGeom>
        <a:solidFill>
          <a:srgbClr val="FF7E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entury Gothic" panose="020B0502020202020204" pitchFamily="34" charset="0"/>
            </a:rPr>
            <a:t>Назначен ответственный исполнитель</a:t>
          </a:r>
        </a:p>
      </dsp:txBody>
      <dsp:txXfrm>
        <a:off x="1786466" y="377127"/>
        <a:ext cx="1068434" cy="712288"/>
      </dsp:txXfrm>
    </dsp:sp>
    <dsp:sp modelId="{7D851F18-B0B0-4343-95B8-2E72041D5523}">
      <dsp:nvSpPr>
        <dsp:cNvPr id="0" name=""/>
        <dsp:cNvSpPr/>
      </dsp:nvSpPr>
      <dsp:spPr>
        <a:xfrm>
          <a:off x="2854899" y="377127"/>
          <a:ext cx="1780722" cy="712288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 err="1">
              <a:latin typeface="Century Gothic" panose="020B0502020202020204" pitchFamily="34" charset="0"/>
            </a:rPr>
            <a:t>Сформиро</a:t>
          </a:r>
          <a:r>
            <a:rPr lang="ru-RU" sz="1100" kern="1200" dirty="0">
              <a:latin typeface="Century Gothic" panose="020B0502020202020204" pitchFamily="34" charset="0"/>
            </a:rPr>
            <a:t>-вана заявка на закупку</a:t>
          </a:r>
        </a:p>
      </dsp:txBody>
      <dsp:txXfrm>
        <a:off x="3211043" y="377127"/>
        <a:ext cx="1068434" cy="712288"/>
      </dsp:txXfrm>
    </dsp:sp>
    <dsp:sp modelId="{E8ACCEE2-7C8A-440B-B9C1-278CD3DE8764}">
      <dsp:nvSpPr>
        <dsp:cNvPr id="0" name=""/>
        <dsp:cNvSpPr/>
      </dsp:nvSpPr>
      <dsp:spPr>
        <a:xfrm>
          <a:off x="4279477" y="377127"/>
          <a:ext cx="1780722" cy="71228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entury Gothic" panose="020B0502020202020204" pitchFamily="34" charset="0"/>
            </a:rPr>
            <a:t>Проводятся закупочные процедуры</a:t>
          </a:r>
        </a:p>
      </dsp:txBody>
      <dsp:txXfrm>
        <a:off x="4635621" y="377127"/>
        <a:ext cx="1068434" cy="712288"/>
      </dsp:txXfrm>
    </dsp:sp>
    <dsp:sp modelId="{ECE71B54-1517-4EFE-AF91-7FA37B55DB2C}">
      <dsp:nvSpPr>
        <dsp:cNvPr id="0" name=""/>
        <dsp:cNvSpPr/>
      </dsp:nvSpPr>
      <dsp:spPr>
        <a:xfrm>
          <a:off x="5704055" y="377127"/>
          <a:ext cx="1780722" cy="71228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entury Gothic" panose="020B0502020202020204" pitchFamily="34" charset="0"/>
            </a:rPr>
            <a:t>Заключен договор</a:t>
          </a:r>
        </a:p>
      </dsp:txBody>
      <dsp:txXfrm>
        <a:off x="6060199" y="377127"/>
        <a:ext cx="1068434" cy="712288"/>
      </dsp:txXfrm>
    </dsp:sp>
    <dsp:sp modelId="{C805BF5A-52D8-1249-B94D-0951951E2EF5}">
      <dsp:nvSpPr>
        <dsp:cNvPr id="0" name=""/>
        <dsp:cNvSpPr/>
      </dsp:nvSpPr>
      <dsp:spPr>
        <a:xfrm>
          <a:off x="7128633" y="377127"/>
          <a:ext cx="1780722" cy="712288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entury Gothic" panose="020B0502020202020204" pitchFamily="34" charset="0"/>
            </a:rPr>
            <a:t>Оформлен заказ поставщику</a:t>
          </a:r>
        </a:p>
      </dsp:txBody>
      <dsp:txXfrm>
        <a:off x="7484777" y="377127"/>
        <a:ext cx="1068434" cy="712288"/>
      </dsp:txXfrm>
    </dsp:sp>
    <dsp:sp modelId="{D11CDCBD-1A4B-E541-8567-0C2A8C98DA38}">
      <dsp:nvSpPr>
        <dsp:cNvPr id="0" name=""/>
        <dsp:cNvSpPr/>
      </dsp:nvSpPr>
      <dsp:spPr>
        <a:xfrm>
          <a:off x="8553210" y="377127"/>
          <a:ext cx="1780722" cy="71228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entury Gothic" panose="020B0502020202020204" pitchFamily="34" charset="0"/>
            </a:rPr>
            <a:t>Товар поступил на склад и стал в резерв</a:t>
          </a:r>
        </a:p>
      </dsp:txBody>
      <dsp:txXfrm>
        <a:off x="8909354" y="377127"/>
        <a:ext cx="1068434" cy="712288"/>
      </dsp:txXfrm>
    </dsp:sp>
    <dsp:sp modelId="{2A1AA67B-6FAD-BE48-BD9A-F2C801EC6E8C}">
      <dsp:nvSpPr>
        <dsp:cNvPr id="0" name=""/>
        <dsp:cNvSpPr/>
      </dsp:nvSpPr>
      <dsp:spPr>
        <a:xfrm>
          <a:off x="9977788" y="377127"/>
          <a:ext cx="1780722" cy="712288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entury Gothic" panose="020B0502020202020204" pitchFamily="34" charset="0"/>
            </a:rPr>
            <a:t>Товар передан производству</a:t>
          </a:r>
        </a:p>
      </dsp:txBody>
      <dsp:txXfrm>
        <a:off x="10333932" y="377127"/>
        <a:ext cx="1068434" cy="712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8FA9B-D8B8-49DB-B336-F20C4E3EED3D}">
      <dsp:nvSpPr>
        <dsp:cNvPr id="0" name=""/>
        <dsp:cNvSpPr/>
      </dsp:nvSpPr>
      <dsp:spPr>
        <a:xfrm>
          <a:off x="3446" y="220293"/>
          <a:ext cx="3458047" cy="1197687"/>
        </a:xfrm>
        <a:prstGeom prst="homePlate">
          <a:avLst/>
        </a:prstGeom>
        <a:solidFill>
          <a:srgbClr val="2795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Century Gothic" panose="020B0502020202020204" pitchFamily="34" charset="0"/>
            </a:rPr>
            <a:t>Динамическое обеспечение  потребностей</a:t>
          </a:r>
        </a:p>
      </dsp:txBody>
      <dsp:txXfrm>
        <a:off x="3446" y="220293"/>
        <a:ext cx="3158625" cy="1197687"/>
      </dsp:txXfrm>
    </dsp:sp>
    <dsp:sp modelId="{D7854997-D4CE-4E70-BD92-E0E8D1898BD0}">
      <dsp:nvSpPr>
        <dsp:cNvPr id="0" name=""/>
        <dsp:cNvSpPr/>
      </dsp:nvSpPr>
      <dsp:spPr>
        <a:xfrm>
          <a:off x="2769884" y="220293"/>
          <a:ext cx="3458047" cy="1197687"/>
        </a:xfrm>
        <a:prstGeom prst="chevron">
          <a:avLst/>
        </a:prstGeom>
        <a:solidFill>
          <a:srgbClr val="2795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anose="020B0502020202020204" pitchFamily="34" charset="0"/>
            </a:rPr>
            <a:t>Оптимизация закупок</a:t>
          </a:r>
        </a:p>
      </dsp:txBody>
      <dsp:txXfrm>
        <a:off x="3368728" y="220293"/>
        <a:ext cx="2260360" cy="1197687"/>
      </dsp:txXfrm>
    </dsp:sp>
    <dsp:sp modelId="{7D851F18-B0B0-4343-95B8-2E72041D5523}">
      <dsp:nvSpPr>
        <dsp:cNvPr id="0" name=""/>
        <dsp:cNvSpPr/>
      </dsp:nvSpPr>
      <dsp:spPr>
        <a:xfrm>
          <a:off x="5536322" y="220293"/>
          <a:ext cx="3458047" cy="1197687"/>
        </a:xfrm>
        <a:prstGeom prst="chevron">
          <a:avLst/>
        </a:prstGeom>
        <a:solidFill>
          <a:srgbClr val="2795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anose="020B0502020202020204" pitchFamily="34" charset="0"/>
            </a:rPr>
            <a:t>Контроль и прогнозирование</a:t>
          </a:r>
        </a:p>
      </dsp:txBody>
      <dsp:txXfrm>
        <a:off x="6135166" y="220293"/>
        <a:ext cx="2260360" cy="1197687"/>
      </dsp:txXfrm>
    </dsp:sp>
    <dsp:sp modelId="{E8ACCEE2-7C8A-440B-B9C1-278CD3DE8764}">
      <dsp:nvSpPr>
        <dsp:cNvPr id="0" name=""/>
        <dsp:cNvSpPr/>
      </dsp:nvSpPr>
      <dsp:spPr>
        <a:xfrm>
          <a:off x="8302760" y="220293"/>
          <a:ext cx="3458047" cy="1197687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anose="020B0502020202020204" pitchFamily="34" charset="0"/>
            </a:rPr>
            <a:t>Цифровой документооборот закупок</a:t>
          </a:r>
        </a:p>
      </dsp:txBody>
      <dsp:txXfrm>
        <a:off x="8901604" y="220293"/>
        <a:ext cx="2260360" cy="1197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CCAA-1D01-8640-AAD4-E7FA000C70B3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8852A-D947-9C42-9019-627F924C2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6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8852A-D947-9C42-9019-627F924C2A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2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8A4DC-A4F5-7C40-9E4D-7400E4FA8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416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C15F27-4CA9-C547-ADF1-5949BD138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38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721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044D4-DAFE-8245-8B43-71E27F7C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63C6A7-F0B0-DA49-8D50-515659529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70380F-F109-EF46-B65F-C3863219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2212-3D64-2C49-A83B-24194609834D}" type="datetime1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AF3AE-92A6-F143-87C8-683C6D7F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5C281-A63E-EC46-B144-33C29160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0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FDBDF0-2313-6A40-BE19-2D086F818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DA8097-47AE-9F46-B644-F86FF93C9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F61B8D-27F1-5C47-9FA8-BAE2C806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E749-DEA5-1943-8E5D-DB01F3CE0BBA}" type="datetime1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3BA64B-80D4-6D41-A467-C7FD1F71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354085-3421-164C-9F84-4559496D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5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AFA5BA-3516-AA43-B928-263FA84857AD}"/>
              </a:ext>
            </a:extLst>
          </p:cNvPr>
          <p:cNvSpPr/>
          <p:nvPr userDrawn="1"/>
        </p:nvSpPr>
        <p:spPr>
          <a:xfrm>
            <a:off x="312516" y="0"/>
            <a:ext cx="671332" cy="881349"/>
          </a:xfrm>
          <a:prstGeom prst="rect">
            <a:avLst/>
          </a:prstGeom>
          <a:solidFill>
            <a:srgbClr val="E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96C45-2C83-EA48-BDD5-6C037583A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6620E-32A7-9044-AA87-973E3EDF7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020"/>
            <a:ext cx="5759370" cy="648881"/>
          </a:xfrm>
        </p:spPr>
        <p:txBody>
          <a:bodyPr/>
          <a:lstStyle>
            <a:lvl1pPr marL="228600" indent="-228600">
              <a:buFont typeface="Wingdings" pitchFamily="2" charset="2"/>
              <a:buChar char="ü"/>
              <a:defRPr sz="16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833AE-8199-8A49-8A7E-1D500DEB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2516" y="275420"/>
            <a:ext cx="671332" cy="36512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fld id="{EA16B110-C436-2D4B-A46E-37259417D0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37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5251E-0015-3A41-9315-4B2AA023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5EA0C3-6597-D341-B1BA-7AF7E743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AEFB9F-D5FB-9242-8801-2E15FE23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455E-159A-4C41-8285-A37581BCD561}" type="datetime1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1A00E0-BBF7-B143-BD7C-8354CEB7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515D02-CFA9-B64D-A140-3F3B4181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8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DA6B2-C7D6-874A-B1F3-EAB0D93E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49AF3-8A97-324A-BA2B-E85A41FDB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E6537E-D088-C24A-8FE0-48F754633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E6BDAC-E69F-B147-9D4C-5D650716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0DF5-8F0D-8F4B-A382-DE97077F0D03}" type="datetime1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3161EB-9866-5345-A3B7-723E9A80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2927A4-E022-6340-ACEB-3FBBC2F0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2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4F973-DDFC-F643-A2DE-27C8D144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138B41-0A32-9745-9C33-CE2325C1C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2D7BF5-483F-3B43-B8BE-5339BA204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514112-5AAB-384D-8B74-300F7BEA2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C8E33E-3F83-D049-A129-5CD06401F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F4C675-824D-0C46-AAA2-7FA0CB7C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F02C-D431-8B48-97B5-51F85F3675B5}" type="datetime1">
              <a:rPr lang="ru-RU" smtClean="0"/>
              <a:t>30.04.2023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10F7FB-0770-6341-8528-3C15F1EF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069383-9E20-ED47-A483-BC5FAFCA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2140A-3874-4B4F-ADEB-B70BC78E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1DDDA2-AAFD-294B-831B-E18AC90C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24AB-48FA-604E-B084-4C6DB88AB505}" type="datetime1">
              <a:rPr lang="ru-RU" smtClean="0"/>
              <a:t>30.04.2023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749CFA-0CF9-FA48-81EA-C219901B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35D335-29CC-B647-A3F2-69718C83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1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BE1538-2F01-8342-80D1-BE9F33DC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C9A1-3203-2449-A3F3-962D4D6D89F0}" type="datetime1">
              <a:rPr lang="ru-RU" smtClean="0"/>
              <a:t>30.04.2023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34339E-C5BC-D548-A973-816E09DA5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571C9A-A588-124A-8617-ADB1742B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1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D60F2-D01D-F245-9BB2-359AE77F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F2FD27-8974-C34F-8522-9D8E4B813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45409B-8FEE-5740-9678-0362A1530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4413D5-5B40-0242-A005-B2ED9E04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B9D2-4822-924D-8AB6-EDAA068B0664}" type="datetime1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40447-22A5-934C-8F8E-4E77060C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58E430-B1EA-614B-93EA-9567A1C2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8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F741C-0AC7-F148-8180-C63E052F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3C5263-4B13-164C-86BA-4A807DE5D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0B96AA-72BD-884B-9CB1-DFAA571C9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6D861F-7763-F643-B9A9-14A15841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7001-56B0-9C43-9326-B5DF000CF403}" type="datetime1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27B0D0-6686-0A47-918B-C1219E7B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68F64-03E4-2E4A-B6EA-3EB096F5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3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C49D-1B97-E84E-8A4F-34098ED6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720" y="34618"/>
            <a:ext cx="10642294" cy="846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5A2E8-1C4D-2C4E-B47C-15199B8B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2872"/>
            <a:ext cx="10927814" cy="4954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B2ED60-C275-314D-B737-0BD9D86ED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3EA60-ED5C-0C4A-B14E-F26103988CFF}" type="datetime1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82A588-6B36-C74D-8E30-EBC1B9F56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7AA6D-8D7A-744F-B317-F20D33B2C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4493" y="6335923"/>
            <a:ext cx="412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6B110-C436-2D4B-A46E-37259417D0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35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.2. Главный редуктор ВР-8А.">
            <a:extLst>
              <a:ext uri="{FF2B5EF4-FFF2-40B4-BE49-F238E27FC236}">
                <a16:creationId xmlns:a16="http://schemas.microsoft.com/office/drawing/2014/main" id="{138F92EC-2AA9-834B-93AC-EB39F90E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2969"/>
            <a:ext cx="5912902" cy="58320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8D47A-156D-2A40-827F-8E9D0AE02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425" y="2187617"/>
            <a:ext cx="9144000" cy="2110869"/>
          </a:xfrm>
          <a:solidFill>
            <a:schemeClr val="bg1"/>
          </a:solidFill>
        </p:spPr>
        <p:txBody>
          <a:bodyPr anchor="b">
            <a:noAutofit/>
          </a:bodyPr>
          <a:lstStyle/>
          <a:p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ПРОЕКТ «ЦИФРОВОЕ МТО»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576100-6B68-BE4A-8506-9FE8AF4CE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9288" y="4423840"/>
            <a:ext cx="4938712" cy="433910"/>
          </a:xfrm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2022 – декабрь 2022</a:t>
            </a:r>
          </a:p>
        </p:txBody>
      </p:sp>
      <p:pic>
        <p:nvPicPr>
          <p:cNvPr id="5" name="Picture 2" descr="Вертолёты России - Редуктор-ПМ">
            <a:extLst>
              <a:ext uri="{FF2B5EF4-FFF2-40B4-BE49-F238E27FC236}">
                <a16:creationId xmlns:a16="http://schemas.microsoft.com/office/drawing/2014/main" id="{B2F8AC8D-52E1-B940-8F67-20A9C218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" y="239589"/>
            <a:ext cx="5103034" cy="14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067">
            <a:extLst>
              <a:ext uri="{FF2B5EF4-FFF2-40B4-BE49-F238E27FC236}">
                <a16:creationId xmlns:a16="http://schemas.microsoft.com/office/drawing/2014/main" id="{3E16BE54-CE9C-4A49-9572-328ACEFE730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4525" y="5606890"/>
            <a:ext cx="3224112" cy="10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04319-B7C1-2647-A554-BEC99600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09" y="34618"/>
            <a:ext cx="10642294" cy="846731"/>
          </a:xfrm>
        </p:spPr>
        <p:txBody>
          <a:bodyPr/>
          <a:lstStyle/>
          <a:p>
            <a:r>
              <a:rPr lang="ru-RU" dirty="0"/>
              <a:t>ПРИНЯТИЕ ПОТРЕБНОСТИ К ОБЕСПЕЧЕНИЮ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0C7D9C-43CF-FB41-AC56-A141EFA9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021"/>
            <a:ext cx="5759370" cy="580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Документ подтверждает факт того что отдел снабжения начал работу по потребности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A03445-0894-8545-95DC-EB9544A6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F10608-711C-C142-BB83-D23989465C52}"/>
              </a:ext>
            </a:extLst>
          </p:cNvPr>
          <p:cNvSpPr/>
          <p:nvPr/>
        </p:nvSpPr>
        <p:spPr>
          <a:xfrm>
            <a:off x="0" y="6464914"/>
            <a:ext cx="12192000" cy="393085"/>
          </a:xfrm>
          <a:prstGeom prst="rect">
            <a:avLst/>
          </a:prstGeom>
          <a:solidFill>
            <a:srgbClr val="E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ТЕХНИЧЕСКОЕ РЕШЕНИЕ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18F533-3FFB-1AD4-9CA5-EC5D687AD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6" y="1648473"/>
            <a:ext cx="8464626" cy="3175486"/>
          </a:xfrm>
          <a:prstGeom prst="rect">
            <a:avLst/>
          </a:prstGeom>
          <a:ln>
            <a:solidFill>
              <a:srgbClr val="2795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E0BDA1-7618-684A-AAC2-27F75D90B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78" y="4328051"/>
            <a:ext cx="11153377" cy="1809251"/>
          </a:xfrm>
          <a:prstGeom prst="rect">
            <a:avLst/>
          </a:prstGeom>
          <a:ln>
            <a:solidFill>
              <a:srgbClr val="2795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57421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04319-B7C1-2647-A554-BEC99600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ЗАЯВКА НА ЗАКУПКУ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0C7D9C-43CF-FB41-AC56-A141EFA9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021"/>
            <a:ext cx="5759370" cy="580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Документ проходит проверку на наличие бюджетов закупок, далее согласуется в управляющей компании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A03445-0894-8545-95DC-EB9544A6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F10608-711C-C142-BB83-D23989465C52}"/>
              </a:ext>
            </a:extLst>
          </p:cNvPr>
          <p:cNvSpPr/>
          <p:nvPr/>
        </p:nvSpPr>
        <p:spPr>
          <a:xfrm>
            <a:off x="0" y="6464914"/>
            <a:ext cx="12192000" cy="393085"/>
          </a:xfrm>
          <a:prstGeom prst="rect">
            <a:avLst/>
          </a:prstGeom>
          <a:solidFill>
            <a:srgbClr val="E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ТЕХНИЧЕСКОЕ РЕШЕНИЕ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109F23-00E8-D854-93B1-0D2F5287E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85" y="1688037"/>
            <a:ext cx="9556119" cy="2895537"/>
          </a:xfrm>
          <a:prstGeom prst="rect">
            <a:avLst/>
          </a:prstGeom>
          <a:ln>
            <a:solidFill>
              <a:srgbClr val="2795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684662-80BF-643D-92EA-505038F95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53" y="4456069"/>
            <a:ext cx="10642294" cy="1627127"/>
          </a:xfrm>
          <a:prstGeom prst="rect">
            <a:avLst/>
          </a:prstGeom>
          <a:ln>
            <a:solidFill>
              <a:srgbClr val="2795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77786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04319-B7C1-2647-A554-BEC99600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СПЕЦИФИКАЦИЯ К ДОГОВОРУ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0C7D9C-43CF-FB41-AC56-A141EFA9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021"/>
            <a:ext cx="6604322" cy="580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Документ содержит информацию о количестве товара, которое поставщик обязуется поставить по договору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A03445-0894-8545-95DC-EB9544A6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F10608-711C-C142-BB83-D23989465C52}"/>
              </a:ext>
            </a:extLst>
          </p:cNvPr>
          <p:cNvSpPr/>
          <p:nvPr/>
        </p:nvSpPr>
        <p:spPr>
          <a:xfrm>
            <a:off x="0" y="6464914"/>
            <a:ext cx="12192000" cy="393085"/>
          </a:xfrm>
          <a:prstGeom prst="rect">
            <a:avLst/>
          </a:prstGeom>
          <a:solidFill>
            <a:srgbClr val="E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ТЕХНИЧЕСКОЕ РЕШЕНИЕ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683C5D-BE63-36BF-44E0-FFA11A742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8" y="1746528"/>
            <a:ext cx="7453453" cy="2847288"/>
          </a:xfrm>
          <a:prstGeom prst="rect">
            <a:avLst/>
          </a:prstGeom>
          <a:ln>
            <a:solidFill>
              <a:srgbClr val="2795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E9EE14-8C8C-49DB-7C29-E554D96F0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6" y="4228706"/>
            <a:ext cx="11219084" cy="2110971"/>
          </a:xfrm>
          <a:prstGeom prst="rect">
            <a:avLst/>
          </a:prstGeom>
          <a:ln>
            <a:solidFill>
              <a:srgbClr val="2795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8402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76DADBC-9FC9-5E6B-CDDB-FA53D51FA9BB}"/>
              </a:ext>
            </a:extLst>
          </p:cNvPr>
          <p:cNvGrpSpPr/>
          <p:nvPr/>
        </p:nvGrpSpPr>
        <p:grpSpPr>
          <a:xfrm>
            <a:off x="335664" y="3900689"/>
            <a:ext cx="10745167" cy="2523177"/>
            <a:chOff x="335664" y="3900689"/>
            <a:chExt cx="10745167" cy="25231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B2F1D5-8506-9F10-CED2-A90F57564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664" y="3900689"/>
              <a:ext cx="7772400" cy="2523177"/>
            </a:xfrm>
            <a:prstGeom prst="rect">
              <a:avLst/>
            </a:prstGeom>
            <a:ln>
              <a:solidFill>
                <a:srgbClr val="2795D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A74B63-061B-7892-435F-93C86931AA8C}"/>
                </a:ext>
              </a:extLst>
            </p:cNvPr>
            <p:cNvSpPr txBox="1"/>
            <p:nvPr/>
          </p:nvSpPr>
          <p:spPr>
            <a:xfrm>
              <a:off x="8001964" y="4957366"/>
              <a:ext cx="3078867" cy="1125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buClr>
                  <a:schemeClr val="accent1">
                    <a:lumMod val="75000"/>
                  </a:schemeClr>
                </a:buClr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Отчёт поможет разобраться в причинах проблем в закупках – как часто меняются  потребности в обеспечении – это важно, когда изменения проводятся задним числом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04319-B7C1-2647-A554-BEC99600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ОТЧЕТЫ СИСТЕМЫ УПРАВЛЕНИЯ ЗАКУПКАМИ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A03445-0894-8545-95DC-EB9544A6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F10608-711C-C142-BB83-D23989465C52}"/>
              </a:ext>
            </a:extLst>
          </p:cNvPr>
          <p:cNvSpPr/>
          <p:nvPr/>
        </p:nvSpPr>
        <p:spPr>
          <a:xfrm>
            <a:off x="0" y="6464914"/>
            <a:ext cx="12192000" cy="393085"/>
          </a:xfrm>
          <a:prstGeom prst="rect">
            <a:avLst/>
          </a:prstGeom>
          <a:solidFill>
            <a:srgbClr val="E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ТЕХНИЧЕСКОЕ РЕШЕНИЕ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36DCA45-B7A8-72B4-3EC9-5DC46252F2F2}"/>
              </a:ext>
            </a:extLst>
          </p:cNvPr>
          <p:cNvGrpSpPr/>
          <p:nvPr/>
        </p:nvGrpSpPr>
        <p:grpSpPr>
          <a:xfrm>
            <a:off x="312516" y="999556"/>
            <a:ext cx="10336192" cy="2094611"/>
            <a:chOff x="312516" y="999556"/>
            <a:chExt cx="10336192" cy="209461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B26BA51-9363-4879-8AA8-54238DFA0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516" y="999556"/>
              <a:ext cx="7419373" cy="2094611"/>
            </a:xfrm>
            <a:prstGeom prst="rect">
              <a:avLst/>
            </a:prstGeom>
            <a:ln>
              <a:solidFill>
                <a:srgbClr val="2795D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45F047-6B40-E624-B0CD-244CD36EBFA6}"/>
                </a:ext>
              </a:extLst>
            </p:cNvPr>
            <p:cNvSpPr txBox="1"/>
            <p:nvPr/>
          </p:nvSpPr>
          <p:spPr>
            <a:xfrm>
              <a:off x="7569841" y="1253612"/>
              <a:ext cx="3078867" cy="9687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buClr>
                  <a:schemeClr val="accent1">
                    <a:lumMod val="75000"/>
                  </a:schemeClr>
                </a:buClr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Отчёт содержит информацию о том, какая часть потребностей обеспечена в срок, а где присутствуют срывы в обеспечении – товар приедет позже чем требуется  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AA6FF63-68ED-B186-6CD2-87915DF781EA}"/>
              </a:ext>
            </a:extLst>
          </p:cNvPr>
          <p:cNvGrpSpPr/>
          <p:nvPr/>
        </p:nvGrpSpPr>
        <p:grpSpPr>
          <a:xfrm>
            <a:off x="1599234" y="2778929"/>
            <a:ext cx="10592766" cy="1524171"/>
            <a:chOff x="1599234" y="2778929"/>
            <a:chExt cx="10592766" cy="1524171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C98AD25-6B0F-B528-ED2F-E06F4A0FB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7276" y="2778929"/>
              <a:ext cx="7654724" cy="1524171"/>
            </a:xfrm>
            <a:prstGeom prst="rect">
              <a:avLst/>
            </a:prstGeom>
            <a:ln>
              <a:solidFill>
                <a:srgbClr val="2795D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F097EA-9BA9-23F7-2504-0E77129336BB}"/>
                </a:ext>
              </a:extLst>
            </p:cNvPr>
            <p:cNvSpPr txBox="1"/>
            <p:nvPr/>
          </p:nvSpPr>
          <p:spPr>
            <a:xfrm>
              <a:off x="1599234" y="3193639"/>
              <a:ext cx="3078867" cy="6164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buClr>
                  <a:schemeClr val="accent1">
                    <a:lumMod val="75000"/>
                  </a:schemeClr>
                </a:buClr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Отчёт показывает ресурсы, которые присутствуют в избыточном количестве относительно текущих потребностей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165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84DB4-F129-1F0D-A74A-C63431C3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ФУНКЦИОНАЛЬНОСТЬ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0394AD-06FC-9A96-7F20-87F0AB6F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020"/>
            <a:ext cx="11245770" cy="3716546"/>
          </a:xfrm>
        </p:spPr>
        <p:txBody>
          <a:bodyPr>
            <a:normAutofit lnSpcReduction="10000"/>
          </a:bodyPr>
          <a:lstStyle/>
          <a:p>
            <a:r>
              <a:rPr lang="ru-RU" sz="1400" dirty="0"/>
              <a:t>Онлайн сбор потребностей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производства из различных источников 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план, заказы на производство, страховые запасы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ru-RU" sz="1400" dirty="0"/>
          </a:p>
          <a:p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Возможность</a:t>
            </a:r>
            <a:r>
              <a:rPr lang="ru-RU" sz="1400" dirty="0"/>
              <a:t> ручной корректировки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потребности</a:t>
            </a:r>
          </a:p>
          <a:p>
            <a:r>
              <a:rPr lang="ru-RU" sz="1400" dirty="0"/>
              <a:t>Автоматизированное динамическое распределение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возможного обеспечения (свободные складские запасы, поставки, ожидаемые от поставщиков, открытые договоры)  по потребностям с учетом назначений (</a:t>
            </a:r>
            <a:r>
              <a:rPr lang="ru-RU" sz="1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ГОЗы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ru-RU" sz="1400" dirty="0"/>
              <a:t>Оптимизация закупки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применением имеющихся ресурсов предприятия с учетом аналогов и замен</a:t>
            </a:r>
          </a:p>
          <a:p>
            <a:r>
              <a:rPr lang="ru-RU" sz="1400" dirty="0"/>
              <a:t>Мониторинг состояния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обеспечения производства в течение всего </a:t>
            </a:r>
            <a:r>
              <a:rPr lang="ru-RU" sz="1400" dirty="0"/>
              <a:t>жизненного цикла потребности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(от возникновения до выдачи в производство)</a:t>
            </a:r>
          </a:p>
          <a:p>
            <a:r>
              <a:rPr lang="ru-RU" sz="1400" dirty="0"/>
              <a:t>Документооборот согласования закупок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принятия решений в контрольных точках процесса обеспечения</a:t>
            </a:r>
          </a:p>
          <a:p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Автоматизированный</a:t>
            </a:r>
            <a:r>
              <a:rPr lang="ru-RU" sz="1400" dirty="0"/>
              <a:t> контроль и прогнозирование срыва обеспечения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потребностей</a:t>
            </a:r>
          </a:p>
          <a:p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Автоматизированная</a:t>
            </a:r>
            <a:r>
              <a:rPr lang="ru-RU" sz="1400" dirty="0"/>
              <a:t> передача прогнозных сроков обеспечения в подсистему планирования производства</a:t>
            </a:r>
          </a:p>
          <a:p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</a:t>
            </a:r>
            <a:r>
              <a:rPr lang="ru-RU" sz="1400" dirty="0"/>
              <a:t> непрерывного процесса управления закупочной деятельностью в системе АС ФЗД</a:t>
            </a:r>
          </a:p>
          <a:p>
            <a:r>
              <a:rPr lang="ru-RU" sz="1400" dirty="0"/>
              <a:t>Интерфейс передачи сводных аналитических данных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информационную систему управляющей компании холдинга «Вертолеты России»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AEB7C6-C4A0-5F92-986A-1DB80BCD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3656D6-C4DD-A42E-5E40-F958A49545EC}"/>
              </a:ext>
            </a:extLst>
          </p:cNvPr>
          <p:cNvSpPr/>
          <p:nvPr/>
        </p:nvSpPr>
        <p:spPr>
          <a:xfrm>
            <a:off x="0" y="6464914"/>
            <a:ext cx="12192000" cy="393085"/>
          </a:xfrm>
          <a:prstGeom prst="rect">
            <a:avLst/>
          </a:prstGeom>
          <a:solidFill>
            <a:srgbClr val="E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ИТОГИ</a:t>
            </a: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FEE16E60-9DC3-6919-EAFE-948FF94B9D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711027"/>
              </p:ext>
            </p:extLst>
          </p:nvPr>
        </p:nvGraphicFramePr>
        <p:xfrm>
          <a:off x="312516" y="4537276"/>
          <a:ext cx="11764255" cy="163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93469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DC05A-4B1C-C344-9AA1-3E8800A0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D0353-8E31-5745-91F1-F72F4B6EF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Достигнутые результаты проекта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9D175D-E3C2-C442-B583-346F7F54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8FFCB-EE91-B544-B84D-0891916C23B0}"/>
              </a:ext>
            </a:extLst>
          </p:cNvPr>
          <p:cNvSpPr txBox="1"/>
          <p:nvPr/>
        </p:nvSpPr>
        <p:spPr>
          <a:xfrm>
            <a:off x="983848" y="1689901"/>
            <a:ext cx="952966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проекта: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F7F00"/>
              </a:buClr>
              <a:buFont typeface="Wingdings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Оборачиваемость запасов выросла на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(предварительные данные)</a:t>
            </a:r>
          </a:p>
          <a:p>
            <a:pPr marL="285750" indent="-285750">
              <a:buClr>
                <a:srgbClr val="EF7F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потребностей производства удовлетворяется в срок</a:t>
            </a:r>
          </a:p>
          <a:p>
            <a:pPr marL="285750" indent="-285750">
              <a:buClr>
                <a:srgbClr val="EF7F00"/>
              </a:buClr>
              <a:buFont typeface="Wingdings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Сокращены трудозатраты на планирование и контроль в закупках на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  <a:p>
            <a:pPr marL="285750" indent="-285750">
              <a:buClr>
                <a:srgbClr val="EF7F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является пилотным проектом, который будет тиражироваться </a:t>
            </a:r>
          </a:p>
          <a:p>
            <a:pPr>
              <a:buClr>
                <a:srgbClr val="EF7F00"/>
              </a:buClr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на предприятиях холдинга «Вертолеты России»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проекта:</a:t>
            </a:r>
          </a:p>
          <a:p>
            <a:pPr marL="285750" indent="-285750">
              <a:buClr>
                <a:srgbClr val="EF7F00"/>
              </a:buClr>
              <a:buFont typeface="Wingdings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Отклонения по срокам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  <a:p>
            <a:pPr marL="285750" indent="-285750">
              <a:buClr>
                <a:srgbClr val="EF7F00"/>
              </a:buClr>
              <a:buFont typeface="Wingdings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Отклонения по бюджету проекта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E815D9-0DB4-D94E-B750-AD90450AF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451" y="3272302"/>
            <a:ext cx="2844904" cy="270015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96F44AB-71DA-5649-B748-D4CF758474DF}"/>
              </a:ext>
            </a:extLst>
          </p:cNvPr>
          <p:cNvSpPr/>
          <p:nvPr/>
        </p:nvSpPr>
        <p:spPr>
          <a:xfrm>
            <a:off x="0" y="5729468"/>
            <a:ext cx="12192000" cy="1128532"/>
          </a:xfrm>
          <a:prstGeom prst="rect">
            <a:avLst/>
          </a:prstGeom>
          <a:solidFill>
            <a:srgbClr val="E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4332">
            <a:extLst>
              <a:ext uri="{FF2B5EF4-FFF2-40B4-BE49-F238E27FC236}">
                <a16:creationId xmlns:a16="http://schemas.microsoft.com/office/drawing/2014/main" id="{2763AD7A-4EDF-1740-84F3-A524DC8D2DD3}"/>
              </a:ext>
            </a:extLst>
          </p:cNvPr>
          <p:cNvSpPr/>
          <p:nvPr/>
        </p:nvSpPr>
        <p:spPr>
          <a:xfrm>
            <a:off x="430029" y="5833924"/>
            <a:ext cx="1706880" cy="96980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r>
              <a:rPr lang="ru-RU" sz="3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+20%</a:t>
            </a:r>
            <a:endParaRPr lang="ru-RU" sz="36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оборачиваемость запасов</a:t>
            </a:r>
            <a:endParaRPr lang="ru-RU" sz="5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4332">
            <a:extLst>
              <a:ext uri="{FF2B5EF4-FFF2-40B4-BE49-F238E27FC236}">
                <a16:creationId xmlns:a16="http://schemas.microsoft.com/office/drawing/2014/main" id="{200DDF2E-D1A9-E64F-8D3C-003864495C3E}"/>
              </a:ext>
            </a:extLst>
          </p:cNvPr>
          <p:cNvSpPr/>
          <p:nvPr/>
        </p:nvSpPr>
        <p:spPr>
          <a:xfrm>
            <a:off x="5273738" y="5837782"/>
            <a:ext cx="1834749" cy="96980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ru-RU" sz="3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00%</a:t>
            </a:r>
            <a:endParaRPr lang="ru-RU" sz="36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своевременные закупки</a:t>
            </a:r>
            <a:endParaRPr lang="ru-RU" sz="5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angle 4332">
            <a:extLst>
              <a:ext uri="{FF2B5EF4-FFF2-40B4-BE49-F238E27FC236}">
                <a16:creationId xmlns:a16="http://schemas.microsoft.com/office/drawing/2014/main" id="{C61C4177-8D7A-474D-8439-1585C8797D5B}"/>
              </a:ext>
            </a:extLst>
          </p:cNvPr>
          <p:cNvSpPr/>
          <p:nvPr/>
        </p:nvSpPr>
        <p:spPr>
          <a:xfrm>
            <a:off x="9978712" y="5833922"/>
            <a:ext cx="1834749" cy="96980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r>
              <a:rPr lang="ru-RU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+30%</a:t>
            </a:r>
          </a:p>
          <a:p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проще работать </a:t>
            </a:r>
            <a:endParaRPr lang="ru-RU" sz="5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3365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.2. Главный редуктор ВР-8А.">
            <a:extLst>
              <a:ext uri="{FF2B5EF4-FFF2-40B4-BE49-F238E27FC236}">
                <a16:creationId xmlns:a16="http://schemas.microsoft.com/office/drawing/2014/main" id="{138F92EC-2AA9-834B-93AC-EB39F90E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2969"/>
            <a:ext cx="5912902" cy="58320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8D47A-156D-2A40-827F-8E9D0AE02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425" y="2187617"/>
            <a:ext cx="9144000" cy="211086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ПРОЕКТ «ЦИФРОВОЕ МТО»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576100-6B68-BE4A-8506-9FE8AF4CE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9288" y="4423840"/>
            <a:ext cx="4938712" cy="433910"/>
          </a:xfrm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2022 – декабрь 2022</a:t>
            </a:r>
          </a:p>
        </p:txBody>
      </p:sp>
      <p:pic>
        <p:nvPicPr>
          <p:cNvPr id="5" name="Picture 2" descr="Вертолёты России - Редуктор-ПМ">
            <a:extLst>
              <a:ext uri="{FF2B5EF4-FFF2-40B4-BE49-F238E27FC236}">
                <a16:creationId xmlns:a16="http://schemas.microsoft.com/office/drawing/2014/main" id="{B2F8AC8D-52E1-B940-8F67-20A9C218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" y="239589"/>
            <a:ext cx="5103034" cy="14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067">
            <a:extLst>
              <a:ext uri="{FF2B5EF4-FFF2-40B4-BE49-F238E27FC236}">
                <a16:creationId xmlns:a16="http://schemas.microsoft.com/office/drawing/2014/main" id="{3E16BE54-CE9C-4A49-9572-328ACEFE730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4525" y="5606890"/>
            <a:ext cx="3224112" cy="10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8776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B4A9-8C71-9746-A456-3E2733BC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ЗАКАЗЧИКЕ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680A1-F876-294E-88D0-CE56C227F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Производство вертолетных редукторов и трансмиссий, а также их послепродажное обслуживание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CE587C-4A34-0D43-9E0C-0BB6817C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t>1</a:t>
            </a:fld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81BD9CB-380F-204C-815A-205077D3B10D}"/>
              </a:ext>
            </a:extLst>
          </p:cNvPr>
          <p:cNvGrpSpPr/>
          <p:nvPr/>
        </p:nvGrpSpPr>
        <p:grpSpPr>
          <a:xfrm>
            <a:off x="487152" y="1687522"/>
            <a:ext cx="3494537" cy="3833597"/>
            <a:chOff x="614475" y="1849572"/>
            <a:chExt cx="3494537" cy="3833597"/>
          </a:xfrm>
        </p:grpSpPr>
        <p:sp>
          <p:nvSpPr>
            <p:cNvPr id="5" name="Знак завершения 4">
              <a:extLst>
                <a:ext uri="{FF2B5EF4-FFF2-40B4-BE49-F238E27FC236}">
                  <a16:creationId xmlns:a16="http://schemas.microsoft.com/office/drawing/2014/main" id="{C5D7FFE9-4EBE-EC4B-AFD3-7CA42380BEA7}"/>
                </a:ext>
              </a:extLst>
            </p:cNvPr>
            <p:cNvSpPr/>
            <p:nvPr/>
          </p:nvSpPr>
          <p:spPr>
            <a:xfrm>
              <a:off x="614475" y="1849572"/>
              <a:ext cx="3494537" cy="81260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97"/>
                <a:gd name="connsiteY0" fmla="*/ 0 h 21600"/>
                <a:gd name="connsiteX1" fmla="*/ 18125 w 20697"/>
                <a:gd name="connsiteY1" fmla="*/ 0 h 21600"/>
                <a:gd name="connsiteX2" fmla="*/ 20697 w 20697"/>
                <a:gd name="connsiteY2" fmla="*/ 11723 h 21600"/>
                <a:gd name="connsiteX3" fmla="*/ 18125 w 20697"/>
                <a:gd name="connsiteY3" fmla="*/ 21600 h 21600"/>
                <a:gd name="connsiteX4" fmla="*/ 3475 w 20697"/>
                <a:gd name="connsiteY4" fmla="*/ 21600 h 21600"/>
                <a:gd name="connsiteX5" fmla="*/ 0 w 20697"/>
                <a:gd name="connsiteY5" fmla="*/ 10800 h 21600"/>
                <a:gd name="connsiteX6" fmla="*/ 3475 w 20697"/>
                <a:gd name="connsiteY6" fmla="*/ 0 h 21600"/>
                <a:gd name="connsiteX0" fmla="*/ 3475 w 20848"/>
                <a:gd name="connsiteY0" fmla="*/ 0 h 21600"/>
                <a:gd name="connsiteX1" fmla="*/ 18125 w 20848"/>
                <a:gd name="connsiteY1" fmla="*/ 0 h 21600"/>
                <a:gd name="connsiteX2" fmla="*/ 20848 w 20848"/>
                <a:gd name="connsiteY2" fmla="*/ 10492 h 21600"/>
                <a:gd name="connsiteX3" fmla="*/ 18125 w 20848"/>
                <a:gd name="connsiteY3" fmla="*/ 21600 h 21600"/>
                <a:gd name="connsiteX4" fmla="*/ 3475 w 20848"/>
                <a:gd name="connsiteY4" fmla="*/ 21600 h 21600"/>
                <a:gd name="connsiteX5" fmla="*/ 0 w 20848"/>
                <a:gd name="connsiteY5" fmla="*/ 10800 h 21600"/>
                <a:gd name="connsiteX6" fmla="*/ 3475 w 20848"/>
                <a:gd name="connsiteY6" fmla="*/ 0 h 21600"/>
                <a:gd name="connsiteX0" fmla="*/ 3475 w 20997"/>
                <a:gd name="connsiteY0" fmla="*/ 0 h 21600"/>
                <a:gd name="connsiteX1" fmla="*/ 18125 w 20997"/>
                <a:gd name="connsiteY1" fmla="*/ 0 h 21600"/>
                <a:gd name="connsiteX2" fmla="*/ 20997 w 20997"/>
                <a:gd name="connsiteY2" fmla="*/ 9877 h 21600"/>
                <a:gd name="connsiteX3" fmla="*/ 18125 w 20997"/>
                <a:gd name="connsiteY3" fmla="*/ 21600 h 21600"/>
                <a:gd name="connsiteX4" fmla="*/ 3475 w 20997"/>
                <a:gd name="connsiteY4" fmla="*/ 21600 h 21600"/>
                <a:gd name="connsiteX5" fmla="*/ 0 w 20997"/>
                <a:gd name="connsiteY5" fmla="*/ 10800 h 21600"/>
                <a:gd name="connsiteX6" fmla="*/ 3475 w 20997"/>
                <a:gd name="connsiteY6" fmla="*/ 0 h 21600"/>
                <a:gd name="connsiteX0" fmla="*/ 3475 w 20922"/>
                <a:gd name="connsiteY0" fmla="*/ 0 h 21600"/>
                <a:gd name="connsiteX1" fmla="*/ 18125 w 20922"/>
                <a:gd name="connsiteY1" fmla="*/ 0 h 21600"/>
                <a:gd name="connsiteX2" fmla="*/ 20922 w 20922"/>
                <a:gd name="connsiteY2" fmla="*/ 10492 h 21600"/>
                <a:gd name="connsiteX3" fmla="*/ 18125 w 20922"/>
                <a:gd name="connsiteY3" fmla="*/ 21600 h 21600"/>
                <a:gd name="connsiteX4" fmla="*/ 3475 w 20922"/>
                <a:gd name="connsiteY4" fmla="*/ 21600 h 21600"/>
                <a:gd name="connsiteX5" fmla="*/ 0 w 20922"/>
                <a:gd name="connsiteY5" fmla="*/ 10800 h 21600"/>
                <a:gd name="connsiteX6" fmla="*/ 3475 w 20922"/>
                <a:gd name="connsiteY6" fmla="*/ 0 h 21600"/>
                <a:gd name="connsiteX0" fmla="*/ 2802 w 20249"/>
                <a:gd name="connsiteY0" fmla="*/ 0 h 21600"/>
                <a:gd name="connsiteX1" fmla="*/ 17452 w 20249"/>
                <a:gd name="connsiteY1" fmla="*/ 0 h 21600"/>
                <a:gd name="connsiteX2" fmla="*/ 20249 w 20249"/>
                <a:gd name="connsiteY2" fmla="*/ 10492 h 21600"/>
                <a:gd name="connsiteX3" fmla="*/ 17452 w 20249"/>
                <a:gd name="connsiteY3" fmla="*/ 21600 h 21600"/>
                <a:gd name="connsiteX4" fmla="*/ 2802 w 20249"/>
                <a:gd name="connsiteY4" fmla="*/ 21600 h 21600"/>
                <a:gd name="connsiteX5" fmla="*/ 0 w 20249"/>
                <a:gd name="connsiteY5" fmla="*/ 11108 h 21600"/>
                <a:gd name="connsiteX6" fmla="*/ 2802 w 20249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49" h="21600">
                  <a:moveTo>
                    <a:pt x="2802" y="0"/>
                  </a:moveTo>
                  <a:lnTo>
                    <a:pt x="17452" y="0"/>
                  </a:lnTo>
                  <a:cubicBezTo>
                    <a:pt x="19371" y="0"/>
                    <a:pt x="20249" y="4527"/>
                    <a:pt x="20249" y="10492"/>
                  </a:cubicBezTo>
                  <a:cubicBezTo>
                    <a:pt x="20249" y="16457"/>
                    <a:pt x="19371" y="21600"/>
                    <a:pt x="17452" y="21600"/>
                  </a:cubicBezTo>
                  <a:lnTo>
                    <a:pt x="2802" y="21600"/>
                  </a:lnTo>
                  <a:cubicBezTo>
                    <a:pt x="883" y="21600"/>
                    <a:pt x="0" y="17073"/>
                    <a:pt x="0" y="11108"/>
                  </a:cubicBezTo>
                  <a:cubicBezTo>
                    <a:pt x="0" y="5143"/>
                    <a:pt x="883" y="0"/>
                    <a:pt x="2802" y="0"/>
                  </a:cubicBezTo>
                  <a:close/>
                </a:path>
              </a:pathLst>
            </a:custGeom>
            <a:solidFill>
              <a:srgbClr val="27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Пермские моторы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5E0C7BF-E787-0C44-8F5C-A20B1EE0293B}"/>
                </a:ext>
              </a:extLst>
            </p:cNvPr>
            <p:cNvSpPr/>
            <p:nvPr/>
          </p:nvSpPr>
          <p:spPr>
            <a:xfrm>
              <a:off x="1006998" y="2659563"/>
              <a:ext cx="2685327" cy="3023606"/>
            </a:xfrm>
            <a:prstGeom prst="rect">
              <a:avLst/>
            </a:prstGeom>
            <a:solidFill>
              <a:srgbClr val="F6F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1934 год</a:t>
              </a:r>
            </a:p>
            <a:p>
              <a:endPara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 по лицензии американского поршневого авиадвигателя М-25</a:t>
              </a: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и выпуск отечественных авиадвигателей М-62/63</a:t>
              </a: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первые месяцы Великой Отечественной войны завод принял на свою территорию 6 эвакуированных предприятий. Наращивая выпуск моторов, завод многократно превысил плановые задания и за годы войны выпустил для фронта более 30 000 моторов.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BE62148-8065-E049-BAEE-DC5D1EE3124F}"/>
              </a:ext>
            </a:extLst>
          </p:cNvPr>
          <p:cNvGrpSpPr/>
          <p:nvPr/>
        </p:nvGrpSpPr>
        <p:grpSpPr>
          <a:xfrm>
            <a:off x="4412895" y="1701022"/>
            <a:ext cx="3494537" cy="3833597"/>
            <a:chOff x="4690693" y="1863072"/>
            <a:chExt cx="3494537" cy="3833597"/>
          </a:xfrm>
        </p:grpSpPr>
        <p:sp>
          <p:nvSpPr>
            <p:cNvPr id="10" name="Знак завершения 4">
              <a:extLst>
                <a:ext uri="{FF2B5EF4-FFF2-40B4-BE49-F238E27FC236}">
                  <a16:creationId xmlns:a16="http://schemas.microsoft.com/office/drawing/2014/main" id="{41375912-0283-D14F-9BC1-079DFFA78A6F}"/>
                </a:ext>
              </a:extLst>
            </p:cNvPr>
            <p:cNvSpPr/>
            <p:nvPr/>
          </p:nvSpPr>
          <p:spPr>
            <a:xfrm>
              <a:off x="4690693" y="1863072"/>
              <a:ext cx="3494537" cy="81260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97"/>
                <a:gd name="connsiteY0" fmla="*/ 0 h 21600"/>
                <a:gd name="connsiteX1" fmla="*/ 18125 w 20697"/>
                <a:gd name="connsiteY1" fmla="*/ 0 h 21600"/>
                <a:gd name="connsiteX2" fmla="*/ 20697 w 20697"/>
                <a:gd name="connsiteY2" fmla="*/ 11723 h 21600"/>
                <a:gd name="connsiteX3" fmla="*/ 18125 w 20697"/>
                <a:gd name="connsiteY3" fmla="*/ 21600 h 21600"/>
                <a:gd name="connsiteX4" fmla="*/ 3475 w 20697"/>
                <a:gd name="connsiteY4" fmla="*/ 21600 h 21600"/>
                <a:gd name="connsiteX5" fmla="*/ 0 w 20697"/>
                <a:gd name="connsiteY5" fmla="*/ 10800 h 21600"/>
                <a:gd name="connsiteX6" fmla="*/ 3475 w 20697"/>
                <a:gd name="connsiteY6" fmla="*/ 0 h 21600"/>
                <a:gd name="connsiteX0" fmla="*/ 3475 w 20848"/>
                <a:gd name="connsiteY0" fmla="*/ 0 h 21600"/>
                <a:gd name="connsiteX1" fmla="*/ 18125 w 20848"/>
                <a:gd name="connsiteY1" fmla="*/ 0 h 21600"/>
                <a:gd name="connsiteX2" fmla="*/ 20848 w 20848"/>
                <a:gd name="connsiteY2" fmla="*/ 10492 h 21600"/>
                <a:gd name="connsiteX3" fmla="*/ 18125 w 20848"/>
                <a:gd name="connsiteY3" fmla="*/ 21600 h 21600"/>
                <a:gd name="connsiteX4" fmla="*/ 3475 w 20848"/>
                <a:gd name="connsiteY4" fmla="*/ 21600 h 21600"/>
                <a:gd name="connsiteX5" fmla="*/ 0 w 20848"/>
                <a:gd name="connsiteY5" fmla="*/ 10800 h 21600"/>
                <a:gd name="connsiteX6" fmla="*/ 3475 w 20848"/>
                <a:gd name="connsiteY6" fmla="*/ 0 h 21600"/>
                <a:gd name="connsiteX0" fmla="*/ 3475 w 20997"/>
                <a:gd name="connsiteY0" fmla="*/ 0 h 21600"/>
                <a:gd name="connsiteX1" fmla="*/ 18125 w 20997"/>
                <a:gd name="connsiteY1" fmla="*/ 0 h 21600"/>
                <a:gd name="connsiteX2" fmla="*/ 20997 w 20997"/>
                <a:gd name="connsiteY2" fmla="*/ 9877 h 21600"/>
                <a:gd name="connsiteX3" fmla="*/ 18125 w 20997"/>
                <a:gd name="connsiteY3" fmla="*/ 21600 h 21600"/>
                <a:gd name="connsiteX4" fmla="*/ 3475 w 20997"/>
                <a:gd name="connsiteY4" fmla="*/ 21600 h 21600"/>
                <a:gd name="connsiteX5" fmla="*/ 0 w 20997"/>
                <a:gd name="connsiteY5" fmla="*/ 10800 h 21600"/>
                <a:gd name="connsiteX6" fmla="*/ 3475 w 20997"/>
                <a:gd name="connsiteY6" fmla="*/ 0 h 21600"/>
                <a:gd name="connsiteX0" fmla="*/ 3475 w 20922"/>
                <a:gd name="connsiteY0" fmla="*/ 0 h 21600"/>
                <a:gd name="connsiteX1" fmla="*/ 18125 w 20922"/>
                <a:gd name="connsiteY1" fmla="*/ 0 h 21600"/>
                <a:gd name="connsiteX2" fmla="*/ 20922 w 20922"/>
                <a:gd name="connsiteY2" fmla="*/ 10492 h 21600"/>
                <a:gd name="connsiteX3" fmla="*/ 18125 w 20922"/>
                <a:gd name="connsiteY3" fmla="*/ 21600 h 21600"/>
                <a:gd name="connsiteX4" fmla="*/ 3475 w 20922"/>
                <a:gd name="connsiteY4" fmla="*/ 21600 h 21600"/>
                <a:gd name="connsiteX5" fmla="*/ 0 w 20922"/>
                <a:gd name="connsiteY5" fmla="*/ 10800 h 21600"/>
                <a:gd name="connsiteX6" fmla="*/ 3475 w 20922"/>
                <a:gd name="connsiteY6" fmla="*/ 0 h 21600"/>
                <a:gd name="connsiteX0" fmla="*/ 2802 w 20249"/>
                <a:gd name="connsiteY0" fmla="*/ 0 h 21600"/>
                <a:gd name="connsiteX1" fmla="*/ 17452 w 20249"/>
                <a:gd name="connsiteY1" fmla="*/ 0 h 21600"/>
                <a:gd name="connsiteX2" fmla="*/ 20249 w 20249"/>
                <a:gd name="connsiteY2" fmla="*/ 10492 h 21600"/>
                <a:gd name="connsiteX3" fmla="*/ 17452 w 20249"/>
                <a:gd name="connsiteY3" fmla="*/ 21600 h 21600"/>
                <a:gd name="connsiteX4" fmla="*/ 2802 w 20249"/>
                <a:gd name="connsiteY4" fmla="*/ 21600 h 21600"/>
                <a:gd name="connsiteX5" fmla="*/ 0 w 20249"/>
                <a:gd name="connsiteY5" fmla="*/ 11108 h 21600"/>
                <a:gd name="connsiteX6" fmla="*/ 2802 w 20249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49" h="21600">
                  <a:moveTo>
                    <a:pt x="2802" y="0"/>
                  </a:moveTo>
                  <a:lnTo>
                    <a:pt x="17452" y="0"/>
                  </a:lnTo>
                  <a:cubicBezTo>
                    <a:pt x="19371" y="0"/>
                    <a:pt x="20249" y="4527"/>
                    <a:pt x="20249" y="10492"/>
                  </a:cubicBezTo>
                  <a:cubicBezTo>
                    <a:pt x="20249" y="16457"/>
                    <a:pt x="19371" y="21600"/>
                    <a:pt x="17452" y="21600"/>
                  </a:cubicBezTo>
                  <a:lnTo>
                    <a:pt x="2802" y="21600"/>
                  </a:lnTo>
                  <a:cubicBezTo>
                    <a:pt x="883" y="21600"/>
                    <a:pt x="0" y="17073"/>
                    <a:pt x="0" y="11108"/>
                  </a:cubicBezTo>
                  <a:cubicBezTo>
                    <a:pt x="0" y="5143"/>
                    <a:pt x="883" y="0"/>
                    <a:pt x="2802" y="0"/>
                  </a:cubicBezTo>
                  <a:close/>
                </a:path>
              </a:pathLst>
            </a:custGeom>
            <a:solidFill>
              <a:srgbClr val="27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Производство вертолетных редукторов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C25450B-2950-3B44-A492-2E14F41BA4BA}"/>
                </a:ext>
              </a:extLst>
            </p:cNvPr>
            <p:cNvSpPr/>
            <p:nvPr/>
          </p:nvSpPr>
          <p:spPr>
            <a:xfrm>
              <a:off x="5083216" y="2673063"/>
              <a:ext cx="2685327" cy="3023606"/>
            </a:xfrm>
            <a:prstGeom prst="rect">
              <a:avLst/>
            </a:prstGeom>
            <a:solidFill>
              <a:srgbClr val="F6F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1951 год</a:t>
              </a:r>
            </a:p>
            <a:p>
              <a:endPara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октября 1951 года заводу № 19 имени И. В. Сталина было поручено начать подготовку к серийному производству редуктора Р-5 для вертолета Ми-4</a:t>
              </a: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1952 году освоено серийное производство редукторов Р-1 для вертолета Ми-1 (это первый серийный советский вертолёт) и Р-5 для вертолета Ми-4 (первый военно-транспортный вертолёт в СССР)</a:t>
              </a: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endPara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467C02B-2E89-5F46-9D13-33F35CEB146B}"/>
              </a:ext>
            </a:extLst>
          </p:cNvPr>
          <p:cNvGrpSpPr/>
          <p:nvPr/>
        </p:nvGrpSpPr>
        <p:grpSpPr>
          <a:xfrm>
            <a:off x="8301995" y="1701026"/>
            <a:ext cx="3494537" cy="3833597"/>
            <a:chOff x="8429318" y="1863076"/>
            <a:chExt cx="3494537" cy="3833597"/>
          </a:xfrm>
        </p:grpSpPr>
        <p:sp>
          <p:nvSpPr>
            <p:cNvPr id="12" name="Знак завершения 4">
              <a:extLst>
                <a:ext uri="{FF2B5EF4-FFF2-40B4-BE49-F238E27FC236}">
                  <a16:creationId xmlns:a16="http://schemas.microsoft.com/office/drawing/2014/main" id="{6BA0C962-4FE0-8147-BF2D-8800152339CD}"/>
                </a:ext>
              </a:extLst>
            </p:cNvPr>
            <p:cNvSpPr/>
            <p:nvPr/>
          </p:nvSpPr>
          <p:spPr>
            <a:xfrm>
              <a:off x="8429318" y="1863076"/>
              <a:ext cx="3494537" cy="81260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97"/>
                <a:gd name="connsiteY0" fmla="*/ 0 h 21600"/>
                <a:gd name="connsiteX1" fmla="*/ 18125 w 20697"/>
                <a:gd name="connsiteY1" fmla="*/ 0 h 21600"/>
                <a:gd name="connsiteX2" fmla="*/ 20697 w 20697"/>
                <a:gd name="connsiteY2" fmla="*/ 11723 h 21600"/>
                <a:gd name="connsiteX3" fmla="*/ 18125 w 20697"/>
                <a:gd name="connsiteY3" fmla="*/ 21600 h 21600"/>
                <a:gd name="connsiteX4" fmla="*/ 3475 w 20697"/>
                <a:gd name="connsiteY4" fmla="*/ 21600 h 21600"/>
                <a:gd name="connsiteX5" fmla="*/ 0 w 20697"/>
                <a:gd name="connsiteY5" fmla="*/ 10800 h 21600"/>
                <a:gd name="connsiteX6" fmla="*/ 3475 w 20697"/>
                <a:gd name="connsiteY6" fmla="*/ 0 h 21600"/>
                <a:gd name="connsiteX0" fmla="*/ 3475 w 20848"/>
                <a:gd name="connsiteY0" fmla="*/ 0 h 21600"/>
                <a:gd name="connsiteX1" fmla="*/ 18125 w 20848"/>
                <a:gd name="connsiteY1" fmla="*/ 0 h 21600"/>
                <a:gd name="connsiteX2" fmla="*/ 20848 w 20848"/>
                <a:gd name="connsiteY2" fmla="*/ 10492 h 21600"/>
                <a:gd name="connsiteX3" fmla="*/ 18125 w 20848"/>
                <a:gd name="connsiteY3" fmla="*/ 21600 h 21600"/>
                <a:gd name="connsiteX4" fmla="*/ 3475 w 20848"/>
                <a:gd name="connsiteY4" fmla="*/ 21600 h 21600"/>
                <a:gd name="connsiteX5" fmla="*/ 0 w 20848"/>
                <a:gd name="connsiteY5" fmla="*/ 10800 h 21600"/>
                <a:gd name="connsiteX6" fmla="*/ 3475 w 20848"/>
                <a:gd name="connsiteY6" fmla="*/ 0 h 21600"/>
                <a:gd name="connsiteX0" fmla="*/ 3475 w 20997"/>
                <a:gd name="connsiteY0" fmla="*/ 0 h 21600"/>
                <a:gd name="connsiteX1" fmla="*/ 18125 w 20997"/>
                <a:gd name="connsiteY1" fmla="*/ 0 h 21600"/>
                <a:gd name="connsiteX2" fmla="*/ 20997 w 20997"/>
                <a:gd name="connsiteY2" fmla="*/ 9877 h 21600"/>
                <a:gd name="connsiteX3" fmla="*/ 18125 w 20997"/>
                <a:gd name="connsiteY3" fmla="*/ 21600 h 21600"/>
                <a:gd name="connsiteX4" fmla="*/ 3475 w 20997"/>
                <a:gd name="connsiteY4" fmla="*/ 21600 h 21600"/>
                <a:gd name="connsiteX5" fmla="*/ 0 w 20997"/>
                <a:gd name="connsiteY5" fmla="*/ 10800 h 21600"/>
                <a:gd name="connsiteX6" fmla="*/ 3475 w 20997"/>
                <a:gd name="connsiteY6" fmla="*/ 0 h 21600"/>
                <a:gd name="connsiteX0" fmla="*/ 3475 w 20922"/>
                <a:gd name="connsiteY0" fmla="*/ 0 h 21600"/>
                <a:gd name="connsiteX1" fmla="*/ 18125 w 20922"/>
                <a:gd name="connsiteY1" fmla="*/ 0 h 21600"/>
                <a:gd name="connsiteX2" fmla="*/ 20922 w 20922"/>
                <a:gd name="connsiteY2" fmla="*/ 10492 h 21600"/>
                <a:gd name="connsiteX3" fmla="*/ 18125 w 20922"/>
                <a:gd name="connsiteY3" fmla="*/ 21600 h 21600"/>
                <a:gd name="connsiteX4" fmla="*/ 3475 w 20922"/>
                <a:gd name="connsiteY4" fmla="*/ 21600 h 21600"/>
                <a:gd name="connsiteX5" fmla="*/ 0 w 20922"/>
                <a:gd name="connsiteY5" fmla="*/ 10800 h 21600"/>
                <a:gd name="connsiteX6" fmla="*/ 3475 w 20922"/>
                <a:gd name="connsiteY6" fmla="*/ 0 h 21600"/>
                <a:gd name="connsiteX0" fmla="*/ 2802 w 20249"/>
                <a:gd name="connsiteY0" fmla="*/ 0 h 21600"/>
                <a:gd name="connsiteX1" fmla="*/ 17452 w 20249"/>
                <a:gd name="connsiteY1" fmla="*/ 0 h 21600"/>
                <a:gd name="connsiteX2" fmla="*/ 20249 w 20249"/>
                <a:gd name="connsiteY2" fmla="*/ 10492 h 21600"/>
                <a:gd name="connsiteX3" fmla="*/ 17452 w 20249"/>
                <a:gd name="connsiteY3" fmla="*/ 21600 h 21600"/>
                <a:gd name="connsiteX4" fmla="*/ 2802 w 20249"/>
                <a:gd name="connsiteY4" fmla="*/ 21600 h 21600"/>
                <a:gd name="connsiteX5" fmla="*/ 0 w 20249"/>
                <a:gd name="connsiteY5" fmla="*/ 11108 h 21600"/>
                <a:gd name="connsiteX6" fmla="*/ 2802 w 20249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49" h="21600">
                  <a:moveTo>
                    <a:pt x="2802" y="0"/>
                  </a:moveTo>
                  <a:lnTo>
                    <a:pt x="17452" y="0"/>
                  </a:lnTo>
                  <a:cubicBezTo>
                    <a:pt x="19371" y="0"/>
                    <a:pt x="20249" y="4527"/>
                    <a:pt x="20249" y="10492"/>
                  </a:cubicBezTo>
                  <a:cubicBezTo>
                    <a:pt x="20249" y="16457"/>
                    <a:pt x="19371" y="21600"/>
                    <a:pt x="17452" y="21600"/>
                  </a:cubicBezTo>
                  <a:lnTo>
                    <a:pt x="2802" y="21600"/>
                  </a:lnTo>
                  <a:cubicBezTo>
                    <a:pt x="883" y="21600"/>
                    <a:pt x="0" y="17073"/>
                    <a:pt x="0" y="11108"/>
                  </a:cubicBezTo>
                  <a:cubicBezTo>
                    <a:pt x="0" y="5143"/>
                    <a:pt x="883" y="0"/>
                    <a:pt x="2802" y="0"/>
                  </a:cubicBezTo>
                  <a:close/>
                </a:path>
              </a:pathLst>
            </a:custGeom>
            <a:solidFill>
              <a:srgbClr val="27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АО  «РЕДУКТОР-ПМ»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06E4A80-8AAD-CE41-B665-DC8BB40E90C3}"/>
                </a:ext>
              </a:extLst>
            </p:cNvPr>
            <p:cNvSpPr/>
            <p:nvPr/>
          </p:nvSpPr>
          <p:spPr>
            <a:xfrm>
              <a:off x="8821841" y="2673067"/>
              <a:ext cx="2685327" cy="3023606"/>
            </a:xfrm>
            <a:prstGeom prst="rect">
              <a:avLst/>
            </a:prstGeom>
            <a:solidFill>
              <a:srgbClr val="F6F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1995 год</a:t>
              </a:r>
            </a:p>
            <a:p>
              <a:pPr algn="ctr"/>
              <a:endPara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на основе редукторного производства пермского моторостроительного холдинга «Пермские моторы» отдельного предприятия</a:t>
              </a: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Одно из крупнейших в России предприятий, специализирующихся на производстве и послепродажном обслуживании редукторов и трансмиссий для вертолетов серии Ми-8/17, Ми-26(Т), Ми-28Н «Ночной охотник» и «</a:t>
              </a:r>
              <a:r>
                <a:rPr lang="ru-RU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Ансат</a:t>
              </a: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и пр.</a:t>
              </a: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endPara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224129E-70EA-494E-B0A8-7ECE825E71D5}"/>
              </a:ext>
            </a:extLst>
          </p:cNvPr>
          <p:cNvSpPr/>
          <p:nvPr/>
        </p:nvSpPr>
        <p:spPr>
          <a:xfrm>
            <a:off x="0" y="5729468"/>
            <a:ext cx="12192000" cy="1128532"/>
          </a:xfrm>
          <a:prstGeom prst="rect">
            <a:avLst/>
          </a:prstGeom>
          <a:solidFill>
            <a:srgbClr val="E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499">
            <a:extLst>
              <a:ext uri="{FF2B5EF4-FFF2-40B4-BE49-F238E27FC236}">
                <a16:creationId xmlns:a16="http://schemas.microsoft.com/office/drawing/2014/main" id="{955A3890-D7CC-A441-AD3A-30D1E6C6AD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0934" y="5920909"/>
            <a:ext cx="432435" cy="340995"/>
          </a:xfrm>
          <a:prstGeom prst="rect">
            <a:avLst/>
          </a:prstGeom>
        </p:spPr>
      </p:pic>
      <p:pic>
        <p:nvPicPr>
          <p:cNvPr id="19" name="Picture 4501">
            <a:extLst>
              <a:ext uri="{FF2B5EF4-FFF2-40B4-BE49-F238E27FC236}">
                <a16:creationId xmlns:a16="http://schemas.microsoft.com/office/drawing/2014/main" id="{C31703CB-16F9-1F4D-AAAA-A9D9A519D4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1397" y="6318740"/>
            <a:ext cx="487045" cy="395605"/>
          </a:xfrm>
          <a:prstGeom prst="rect">
            <a:avLst/>
          </a:prstGeom>
        </p:spPr>
      </p:pic>
      <p:pic>
        <p:nvPicPr>
          <p:cNvPr id="21" name="Picture 4507">
            <a:extLst>
              <a:ext uri="{FF2B5EF4-FFF2-40B4-BE49-F238E27FC236}">
                <a16:creationId xmlns:a16="http://schemas.microsoft.com/office/drawing/2014/main" id="{C5058D62-61C4-E142-A91D-D2655B18182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025916" y="6094300"/>
            <a:ext cx="584835" cy="456565"/>
          </a:xfrm>
          <a:prstGeom prst="rect">
            <a:avLst/>
          </a:prstGeom>
        </p:spPr>
      </p:pic>
      <p:sp>
        <p:nvSpPr>
          <p:cNvPr id="22" name="Rectangle 4332">
            <a:extLst>
              <a:ext uri="{FF2B5EF4-FFF2-40B4-BE49-F238E27FC236}">
                <a16:creationId xmlns:a16="http://schemas.microsoft.com/office/drawing/2014/main" id="{E6CC4AE0-A4CF-AB4E-B192-83992B01788A}"/>
              </a:ext>
            </a:extLst>
          </p:cNvPr>
          <p:cNvSpPr/>
          <p:nvPr/>
        </p:nvSpPr>
        <p:spPr>
          <a:xfrm>
            <a:off x="1151241" y="5869280"/>
            <a:ext cx="1706880" cy="85664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r>
              <a:rPr lang="ru-RU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&gt;2000</a:t>
            </a:r>
          </a:p>
          <a:p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сотрудников</a:t>
            </a:r>
            <a:endParaRPr lang="ru-RU" sz="5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Rectangle 4332">
            <a:extLst>
              <a:ext uri="{FF2B5EF4-FFF2-40B4-BE49-F238E27FC236}">
                <a16:creationId xmlns:a16="http://schemas.microsoft.com/office/drawing/2014/main" id="{708A773D-9C41-8441-8705-A44ACED44D04}"/>
              </a:ext>
            </a:extLst>
          </p:cNvPr>
          <p:cNvSpPr/>
          <p:nvPr/>
        </p:nvSpPr>
        <p:spPr>
          <a:xfrm>
            <a:off x="5251020" y="5863280"/>
            <a:ext cx="2341972" cy="85664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Полный</a:t>
            </a: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цикл производства</a:t>
            </a:r>
            <a:endParaRPr lang="ru-RU" sz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Rectangle 4332">
            <a:extLst>
              <a:ext uri="{FF2B5EF4-FFF2-40B4-BE49-F238E27FC236}">
                <a16:creationId xmlns:a16="http://schemas.microsoft.com/office/drawing/2014/main" id="{FEB9CC03-524F-BB4E-8CB1-665143CA9553}"/>
              </a:ext>
            </a:extLst>
          </p:cNvPr>
          <p:cNvSpPr/>
          <p:nvPr/>
        </p:nvSpPr>
        <p:spPr>
          <a:xfrm>
            <a:off x="9150565" y="5833584"/>
            <a:ext cx="2596875" cy="85664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Крупнейший </a:t>
            </a:r>
          </a:p>
          <a:p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агрегатный завод </a:t>
            </a:r>
          </a:p>
          <a:p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ГК «Вертолеты России»</a:t>
            </a:r>
            <a:endParaRPr lang="ru-RU" sz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8" name="Picture 4" descr="Иконка «Завод» — скачай бесплатно PNG и векторе">
            <a:extLst>
              <a:ext uri="{FF2B5EF4-FFF2-40B4-BE49-F238E27FC236}">
                <a16:creationId xmlns:a16="http://schemas.microsoft.com/office/drawing/2014/main" id="{F1B6CBE0-B497-7342-8A34-EFA77E35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62" y="5729464"/>
            <a:ext cx="1093918" cy="109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Вертолёты России - Редуктор-ПМ">
            <a:extLst>
              <a:ext uri="{FF2B5EF4-FFF2-40B4-BE49-F238E27FC236}">
                <a16:creationId xmlns:a16="http://schemas.microsoft.com/office/drawing/2014/main" id="{2344C4B8-2CE1-3341-B51E-9FFEA9799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63" y="44662"/>
            <a:ext cx="3494538" cy="9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51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670B5-5871-A648-9A9D-234292F9F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ПРОИЗВОДИМАЯ ПРОДУКЦИЯ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A7001-0230-424E-9A7A-98AA6E2F8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Высокотехнологичная продукция с длительным циклом производства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B29BE8-056F-DE4D-9E9C-D8B3D5D6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2853F-59B8-E943-B87C-BE9CD4373A5C}"/>
              </a:ext>
            </a:extLst>
          </p:cNvPr>
          <p:cNvSpPr txBox="1"/>
          <p:nvPr/>
        </p:nvSpPr>
        <p:spPr>
          <a:xfrm>
            <a:off x="648182" y="1689901"/>
            <a:ext cx="1025419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Вертолетный редуктор ВР-14</a:t>
            </a:r>
          </a:p>
          <a:p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200 000 часов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длительность производства изделия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уровней вложенности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спецификация на изделие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10 000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-сборочных единиц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состав изделия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 месяцев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длительность изготовления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6.2. Главный редуктор ВР-8А.">
            <a:extLst>
              <a:ext uri="{FF2B5EF4-FFF2-40B4-BE49-F238E27FC236}">
                <a16:creationId xmlns:a16="http://schemas.microsoft.com/office/drawing/2014/main" id="{E5E79A31-9FED-FB4E-B2A7-29F3C6AE0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442" y="1689901"/>
            <a:ext cx="4716572" cy="465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1956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CBC98-2338-D240-A67A-18000E66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АВТОМАТИЗАЦИИ УПРАВЛЕНИЯ ЗАКУПКАМИ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D2270A-09B8-4641-81C1-B4653E40D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Автоматизация процессов управления закупками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95D676-73E5-294D-BBC3-8761DF90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B1E3FA7-0D38-8B43-9AA4-5C40001BD151}"/>
              </a:ext>
            </a:extLst>
          </p:cNvPr>
          <p:cNvGrpSpPr/>
          <p:nvPr/>
        </p:nvGrpSpPr>
        <p:grpSpPr>
          <a:xfrm>
            <a:off x="487152" y="1687522"/>
            <a:ext cx="3494537" cy="3833597"/>
            <a:chOff x="614475" y="1849572"/>
            <a:chExt cx="3494537" cy="3833597"/>
          </a:xfrm>
        </p:grpSpPr>
        <p:sp>
          <p:nvSpPr>
            <p:cNvPr id="6" name="Знак завершения 4">
              <a:extLst>
                <a:ext uri="{FF2B5EF4-FFF2-40B4-BE49-F238E27FC236}">
                  <a16:creationId xmlns:a16="http://schemas.microsoft.com/office/drawing/2014/main" id="{BBD0A8B1-EC00-7249-9CB3-ED48E1FA850D}"/>
                </a:ext>
              </a:extLst>
            </p:cNvPr>
            <p:cNvSpPr/>
            <p:nvPr/>
          </p:nvSpPr>
          <p:spPr>
            <a:xfrm>
              <a:off x="614475" y="1849572"/>
              <a:ext cx="3494537" cy="81260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97"/>
                <a:gd name="connsiteY0" fmla="*/ 0 h 21600"/>
                <a:gd name="connsiteX1" fmla="*/ 18125 w 20697"/>
                <a:gd name="connsiteY1" fmla="*/ 0 h 21600"/>
                <a:gd name="connsiteX2" fmla="*/ 20697 w 20697"/>
                <a:gd name="connsiteY2" fmla="*/ 11723 h 21600"/>
                <a:gd name="connsiteX3" fmla="*/ 18125 w 20697"/>
                <a:gd name="connsiteY3" fmla="*/ 21600 h 21600"/>
                <a:gd name="connsiteX4" fmla="*/ 3475 w 20697"/>
                <a:gd name="connsiteY4" fmla="*/ 21600 h 21600"/>
                <a:gd name="connsiteX5" fmla="*/ 0 w 20697"/>
                <a:gd name="connsiteY5" fmla="*/ 10800 h 21600"/>
                <a:gd name="connsiteX6" fmla="*/ 3475 w 20697"/>
                <a:gd name="connsiteY6" fmla="*/ 0 h 21600"/>
                <a:gd name="connsiteX0" fmla="*/ 3475 w 20848"/>
                <a:gd name="connsiteY0" fmla="*/ 0 h 21600"/>
                <a:gd name="connsiteX1" fmla="*/ 18125 w 20848"/>
                <a:gd name="connsiteY1" fmla="*/ 0 h 21600"/>
                <a:gd name="connsiteX2" fmla="*/ 20848 w 20848"/>
                <a:gd name="connsiteY2" fmla="*/ 10492 h 21600"/>
                <a:gd name="connsiteX3" fmla="*/ 18125 w 20848"/>
                <a:gd name="connsiteY3" fmla="*/ 21600 h 21600"/>
                <a:gd name="connsiteX4" fmla="*/ 3475 w 20848"/>
                <a:gd name="connsiteY4" fmla="*/ 21600 h 21600"/>
                <a:gd name="connsiteX5" fmla="*/ 0 w 20848"/>
                <a:gd name="connsiteY5" fmla="*/ 10800 h 21600"/>
                <a:gd name="connsiteX6" fmla="*/ 3475 w 20848"/>
                <a:gd name="connsiteY6" fmla="*/ 0 h 21600"/>
                <a:gd name="connsiteX0" fmla="*/ 3475 w 20997"/>
                <a:gd name="connsiteY0" fmla="*/ 0 h 21600"/>
                <a:gd name="connsiteX1" fmla="*/ 18125 w 20997"/>
                <a:gd name="connsiteY1" fmla="*/ 0 h 21600"/>
                <a:gd name="connsiteX2" fmla="*/ 20997 w 20997"/>
                <a:gd name="connsiteY2" fmla="*/ 9877 h 21600"/>
                <a:gd name="connsiteX3" fmla="*/ 18125 w 20997"/>
                <a:gd name="connsiteY3" fmla="*/ 21600 h 21600"/>
                <a:gd name="connsiteX4" fmla="*/ 3475 w 20997"/>
                <a:gd name="connsiteY4" fmla="*/ 21600 h 21600"/>
                <a:gd name="connsiteX5" fmla="*/ 0 w 20997"/>
                <a:gd name="connsiteY5" fmla="*/ 10800 h 21600"/>
                <a:gd name="connsiteX6" fmla="*/ 3475 w 20997"/>
                <a:gd name="connsiteY6" fmla="*/ 0 h 21600"/>
                <a:gd name="connsiteX0" fmla="*/ 3475 w 20922"/>
                <a:gd name="connsiteY0" fmla="*/ 0 h 21600"/>
                <a:gd name="connsiteX1" fmla="*/ 18125 w 20922"/>
                <a:gd name="connsiteY1" fmla="*/ 0 h 21600"/>
                <a:gd name="connsiteX2" fmla="*/ 20922 w 20922"/>
                <a:gd name="connsiteY2" fmla="*/ 10492 h 21600"/>
                <a:gd name="connsiteX3" fmla="*/ 18125 w 20922"/>
                <a:gd name="connsiteY3" fmla="*/ 21600 h 21600"/>
                <a:gd name="connsiteX4" fmla="*/ 3475 w 20922"/>
                <a:gd name="connsiteY4" fmla="*/ 21600 h 21600"/>
                <a:gd name="connsiteX5" fmla="*/ 0 w 20922"/>
                <a:gd name="connsiteY5" fmla="*/ 10800 h 21600"/>
                <a:gd name="connsiteX6" fmla="*/ 3475 w 20922"/>
                <a:gd name="connsiteY6" fmla="*/ 0 h 21600"/>
                <a:gd name="connsiteX0" fmla="*/ 2802 w 20249"/>
                <a:gd name="connsiteY0" fmla="*/ 0 h 21600"/>
                <a:gd name="connsiteX1" fmla="*/ 17452 w 20249"/>
                <a:gd name="connsiteY1" fmla="*/ 0 h 21600"/>
                <a:gd name="connsiteX2" fmla="*/ 20249 w 20249"/>
                <a:gd name="connsiteY2" fmla="*/ 10492 h 21600"/>
                <a:gd name="connsiteX3" fmla="*/ 17452 w 20249"/>
                <a:gd name="connsiteY3" fmla="*/ 21600 h 21600"/>
                <a:gd name="connsiteX4" fmla="*/ 2802 w 20249"/>
                <a:gd name="connsiteY4" fmla="*/ 21600 h 21600"/>
                <a:gd name="connsiteX5" fmla="*/ 0 w 20249"/>
                <a:gd name="connsiteY5" fmla="*/ 11108 h 21600"/>
                <a:gd name="connsiteX6" fmla="*/ 2802 w 20249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49" h="21600">
                  <a:moveTo>
                    <a:pt x="2802" y="0"/>
                  </a:moveTo>
                  <a:lnTo>
                    <a:pt x="17452" y="0"/>
                  </a:lnTo>
                  <a:cubicBezTo>
                    <a:pt x="19371" y="0"/>
                    <a:pt x="20249" y="4527"/>
                    <a:pt x="20249" y="10492"/>
                  </a:cubicBezTo>
                  <a:cubicBezTo>
                    <a:pt x="20249" y="16457"/>
                    <a:pt x="19371" y="21600"/>
                    <a:pt x="17452" y="21600"/>
                  </a:cubicBezTo>
                  <a:lnTo>
                    <a:pt x="2802" y="21600"/>
                  </a:lnTo>
                  <a:cubicBezTo>
                    <a:pt x="883" y="21600"/>
                    <a:pt x="0" y="17073"/>
                    <a:pt x="0" y="11108"/>
                  </a:cubicBezTo>
                  <a:cubicBezTo>
                    <a:pt x="0" y="5143"/>
                    <a:pt x="883" y="0"/>
                    <a:pt x="2802" y="0"/>
                  </a:cubicBezTo>
                  <a:close/>
                </a:path>
              </a:pathLst>
            </a:custGeom>
            <a:solidFill>
              <a:srgbClr val="27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Цели проекта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D7A009D-B526-AB44-B39D-44CC3AC363AB}"/>
                </a:ext>
              </a:extLst>
            </p:cNvPr>
            <p:cNvSpPr/>
            <p:nvPr/>
          </p:nvSpPr>
          <p:spPr>
            <a:xfrm>
              <a:off x="1006998" y="2659563"/>
              <a:ext cx="2685327" cy="3023606"/>
            </a:xfrm>
            <a:prstGeom prst="rect">
              <a:avLst/>
            </a:prstGeom>
            <a:solidFill>
              <a:srgbClr val="F6F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Исключение простоев производства из-за отсутствия материалов и комплектующих </a:t>
              </a:r>
              <a:r>
                <a:rPr lang="ru-RU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счет оперативной оценки текущий потребностей предприятия</a:t>
              </a: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Минимизация остатков ТМЦ </a:t>
              </a:r>
              <a:r>
                <a:rPr lang="ru-RU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счет учета наличествующих запасов и поставляемых товаров</a:t>
              </a: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Цифровизация процессов </a:t>
              </a:r>
              <a:r>
                <a:rPr lang="ru-RU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документооборота закупок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2F1CD38-E05C-9A44-9EE0-8D1068172BEB}"/>
              </a:ext>
            </a:extLst>
          </p:cNvPr>
          <p:cNvGrpSpPr/>
          <p:nvPr/>
        </p:nvGrpSpPr>
        <p:grpSpPr>
          <a:xfrm>
            <a:off x="4412895" y="1701022"/>
            <a:ext cx="3494537" cy="3833597"/>
            <a:chOff x="4690693" y="1863072"/>
            <a:chExt cx="3494537" cy="3833597"/>
          </a:xfrm>
        </p:grpSpPr>
        <p:sp>
          <p:nvSpPr>
            <p:cNvPr id="9" name="Знак завершения 4">
              <a:extLst>
                <a:ext uri="{FF2B5EF4-FFF2-40B4-BE49-F238E27FC236}">
                  <a16:creationId xmlns:a16="http://schemas.microsoft.com/office/drawing/2014/main" id="{D36EE9EE-72B4-CC4D-9946-1FBECF44BF12}"/>
                </a:ext>
              </a:extLst>
            </p:cNvPr>
            <p:cNvSpPr/>
            <p:nvPr/>
          </p:nvSpPr>
          <p:spPr>
            <a:xfrm>
              <a:off x="4690693" y="1863072"/>
              <a:ext cx="3494537" cy="81260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97"/>
                <a:gd name="connsiteY0" fmla="*/ 0 h 21600"/>
                <a:gd name="connsiteX1" fmla="*/ 18125 w 20697"/>
                <a:gd name="connsiteY1" fmla="*/ 0 h 21600"/>
                <a:gd name="connsiteX2" fmla="*/ 20697 w 20697"/>
                <a:gd name="connsiteY2" fmla="*/ 11723 h 21600"/>
                <a:gd name="connsiteX3" fmla="*/ 18125 w 20697"/>
                <a:gd name="connsiteY3" fmla="*/ 21600 h 21600"/>
                <a:gd name="connsiteX4" fmla="*/ 3475 w 20697"/>
                <a:gd name="connsiteY4" fmla="*/ 21600 h 21600"/>
                <a:gd name="connsiteX5" fmla="*/ 0 w 20697"/>
                <a:gd name="connsiteY5" fmla="*/ 10800 h 21600"/>
                <a:gd name="connsiteX6" fmla="*/ 3475 w 20697"/>
                <a:gd name="connsiteY6" fmla="*/ 0 h 21600"/>
                <a:gd name="connsiteX0" fmla="*/ 3475 w 20848"/>
                <a:gd name="connsiteY0" fmla="*/ 0 h 21600"/>
                <a:gd name="connsiteX1" fmla="*/ 18125 w 20848"/>
                <a:gd name="connsiteY1" fmla="*/ 0 h 21600"/>
                <a:gd name="connsiteX2" fmla="*/ 20848 w 20848"/>
                <a:gd name="connsiteY2" fmla="*/ 10492 h 21600"/>
                <a:gd name="connsiteX3" fmla="*/ 18125 w 20848"/>
                <a:gd name="connsiteY3" fmla="*/ 21600 h 21600"/>
                <a:gd name="connsiteX4" fmla="*/ 3475 w 20848"/>
                <a:gd name="connsiteY4" fmla="*/ 21600 h 21600"/>
                <a:gd name="connsiteX5" fmla="*/ 0 w 20848"/>
                <a:gd name="connsiteY5" fmla="*/ 10800 h 21600"/>
                <a:gd name="connsiteX6" fmla="*/ 3475 w 20848"/>
                <a:gd name="connsiteY6" fmla="*/ 0 h 21600"/>
                <a:gd name="connsiteX0" fmla="*/ 3475 w 20997"/>
                <a:gd name="connsiteY0" fmla="*/ 0 h 21600"/>
                <a:gd name="connsiteX1" fmla="*/ 18125 w 20997"/>
                <a:gd name="connsiteY1" fmla="*/ 0 h 21600"/>
                <a:gd name="connsiteX2" fmla="*/ 20997 w 20997"/>
                <a:gd name="connsiteY2" fmla="*/ 9877 h 21600"/>
                <a:gd name="connsiteX3" fmla="*/ 18125 w 20997"/>
                <a:gd name="connsiteY3" fmla="*/ 21600 h 21600"/>
                <a:gd name="connsiteX4" fmla="*/ 3475 w 20997"/>
                <a:gd name="connsiteY4" fmla="*/ 21600 h 21600"/>
                <a:gd name="connsiteX5" fmla="*/ 0 w 20997"/>
                <a:gd name="connsiteY5" fmla="*/ 10800 h 21600"/>
                <a:gd name="connsiteX6" fmla="*/ 3475 w 20997"/>
                <a:gd name="connsiteY6" fmla="*/ 0 h 21600"/>
                <a:gd name="connsiteX0" fmla="*/ 3475 w 20922"/>
                <a:gd name="connsiteY0" fmla="*/ 0 h 21600"/>
                <a:gd name="connsiteX1" fmla="*/ 18125 w 20922"/>
                <a:gd name="connsiteY1" fmla="*/ 0 h 21600"/>
                <a:gd name="connsiteX2" fmla="*/ 20922 w 20922"/>
                <a:gd name="connsiteY2" fmla="*/ 10492 h 21600"/>
                <a:gd name="connsiteX3" fmla="*/ 18125 w 20922"/>
                <a:gd name="connsiteY3" fmla="*/ 21600 h 21600"/>
                <a:gd name="connsiteX4" fmla="*/ 3475 w 20922"/>
                <a:gd name="connsiteY4" fmla="*/ 21600 h 21600"/>
                <a:gd name="connsiteX5" fmla="*/ 0 w 20922"/>
                <a:gd name="connsiteY5" fmla="*/ 10800 h 21600"/>
                <a:gd name="connsiteX6" fmla="*/ 3475 w 20922"/>
                <a:gd name="connsiteY6" fmla="*/ 0 h 21600"/>
                <a:gd name="connsiteX0" fmla="*/ 2802 w 20249"/>
                <a:gd name="connsiteY0" fmla="*/ 0 h 21600"/>
                <a:gd name="connsiteX1" fmla="*/ 17452 w 20249"/>
                <a:gd name="connsiteY1" fmla="*/ 0 h 21600"/>
                <a:gd name="connsiteX2" fmla="*/ 20249 w 20249"/>
                <a:gd name="connsiteY2" fmla="*/ 10492 h 21600"/>
                <a:gd name="connsiteX3" fmla="*/ 17452 w 20249"/>
                <a:gd name="connsiteY3" fmla="*/ 21600 h 21600"/>
                <a:gd name="connsiteX4" fmla="*/ 2802 w 20249"/>
                <a:gd name="connsiteY4" fmla="*/ 21600 h 21600"/>
                <a:gd name="connsiteX5" fmla="*/ 0 w 20249"/>
                <a:gd name="connsiteY5" fmla="*/ 11108 h 21600"/>
                <a:gd name="connsiteX6" fmla="*/ 2802 w 20249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49" h="21600">
                  <a:moveTo>
                    <a:pt x="2802" y="0"/>
                  </a:moveTo>
                  <a:lnTo>
                    <a:pt x="17452" y="0"/>
                  </a:lnTo>
                  <a:cubicBezTo>
                    <a:pt x="19371" y="0"/>
                    <a:pt x="20249" y="4527"/>
                    <a:pt x="20249" y="10492"/>
                  </a:cubicBezTo>
                  <a:cubicBezTo>
                    <a:pt x="20249" y="16457"/>
                    <a:pt x="19371" y="21600"/>
                    <a:pt x="17452" y="21600"/>
                  </a:cubicBezTo>
                  <a:lnTo>
                    <a:pt x="2802" y="21600"/>
                  </a:lnTo>
                  <a:cubicBezTo>
                    <a:pt x="883" y="21600"/>
                    <a:pt x="0" y="17073"/>
                    <a:pt x="0" y="11108"/>
                  </a:cubicBezTo>
                  <a:cubicBezTo>
                    <a:pt x="0" y="5143"/>
                    <a:pt x="883" y="0"/>
                    <a:pt x="2802" y="0"/>
                  </a:cubicBezTo>
                  <a:close/>
                </a:path>
              </a:pathLst>
            </a:custGeom>
            <a:solidFill>
              <a:srgbClr val="27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Задачи проекта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9DE56B7-621B-5C4A-998E-1857C2FF2104}"/>
                </a:ext>
              </a:extLst>
            </p:cNvPr>
            <p:cNvSpPr/>
            <p:nvPr/>
          </p:nvSpPr>
          <p:spPr>
            <a:xfrm>
              <a:off x="5083216" y="2673063"/>
              <a:ext cx="2685327" cy="3023606"/>
            </a:xfrm>
            <a:prstGeom prst="rect">
              <a:avLst/>
            </a:prstGeom>
            <a:solidFill>
              <a:srgbClr val="F6F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Интеграция процессов планирования закупок с процессами планирования производства</a:t>
              </a: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автоматизированного рабочего места для комплексного контроля за текущим состоянием закупок</a:t>
              </a: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новых объектов для отображения состояния закупок</a:t>
              </a: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endPara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352318D-6D80-C94F-8E26-AF7A40296A00}"/>
              </a:ext>
            </a:extLst>
          </p:cNvPr>
          <p:cNvGrpSpPr/>
          <p:nvPr/>
        </p:nvGrpSpPr>
        <p:grpSpPr>
          <a:xfrm>
            <a:off x="8301995" y="1701026"/>
            <a:ext cx="3494537" cy="3833597"/>
            <a:chOff x="8429318" y="1863076"/>
            <a:chExt cx="3494537" cy="3833597"/>
          </a:xfrm>
        </p:grpSpPr>
        <p:sp>
          <p:nvSpPr>
            <p:cNvPr id="12" name="Знак завершения 4">
              <a:extLst>
                <a:ext uri="{FF2B5EF4-FFF2-40B4-BE49-F238E27FC236}">
                  <a16:creationId xmlns:a16="http://schemas.microsoft.com/office/drawing/2014/main" id="{CDCB1473-10F2-A742-BE04-36C7ADF652FE}"/>
                </a:ext>
              </a:extLst>
            </p:cNvPr>
            <p:cNvSpPr/>
            <p:nvPr/>
          </p:nvSpPr>
          <p:spPr>
            <a:xfrm>
              <a:off x="8429318" y="1863076"/>
              <a:ext cx="3494537" cy="81260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97"/>
                <a:gd name="connsiteY0" fmla="*/ 0 h 21600"/>
                <a:gd name="connsiteX1" fmla="*/ 18125 w 20697"/>
                <a:gd name="connsiteY1" fmla="*/ 0 h 21600"/>
                <a:gd name="connsiteX2" fmla="*/ 20697 w 20697"/>
                <a:gd name="connsiteY2" fmla="*/ 11723 h 21600"/>
                <a:gd name="connsiteX3" fmla="*/ 18125 w 20697"/>
                <a:gd name="connsiteY3" fmla="*/ 21600 h 21600"/>
                <a:gd name="connsiteX4" fmla="*/ 3475 w 20697"/>
                <a:gd name="connsiteY4" fmla="*/ 21600 h 21600"/>
                <a:gd name="connsiteX5" fmla="*/ 0 w 20697"/>
                <a:gd name="connsiteY5" fmla="*/ 10800 h 21600"/>
                <a:gd name="connsiteX6" fmla="*/ 3475 w 20697"/>
                <a:gd name="connsiteY6" fmla="*/ 0 h 21600"/>
                <a:gd name="connsiteX0" fmla="*/ 3475 w 20848"/>
                <a:gd name="connsiteY0" fmla="*/ 0 h 21600"/>
                <a:gd name="connsiteX1" fmla="*/ 18125 w 20848"/>
                <a:gd name="connsiteY1" fmla="*/ 0 h 21600"/>
                <a:gd name="connsiteX2" fmla="*/ 20848 w 20848"/>
                <a:gd name="connsiteY2" fmla="*/ 10492 h 21600"/>
                <a:gd name="connsiteX3" fmla="*/ 18125 w 20848"/>
                <a:gd name="connsiteY3" fmla="*/ 21600 h 21600"/>
                <a:gd name="connsiteX4" fmla="*/ 3475 w 20848"/>
                <a:gd name="connsiteY4" fmla="*/ 21600 h 21600"/>
                <a:gd name="connsiteX5" fmla="*/ 0 w 20848"/>
                <a:gd name="connsiteY5" fmla="*/ 10800 h 21600"/>
                <a:gd name="connsiteX6" fmla="*/ 3475 w 20848"/>
                <a:gd name="connsiteY6" fmla="*/ 0 h 21600"/>
                <a:gd name="connsiteX0" fmla="*/ 3475 w 20997"/>
                <a:gd name="connsiteY0" fmla="*/ 0 h 21600"/>
                <a:gd name="connsiteX1" fmla="*/ 18125 w 20997"/>
                <a:gd name="connsiteY1" fmla="*/ 0 h 21600"/>
                <a:gd name="connsiteX2" fmla="*/ 20997 w 20997"/>
                <a:gd name="connsiteY2" fmla="*/ 9877 h 21600"/>
                <a:gd name="connsiteX3" fmla="*/ 18125 w 20997"/>
                <a:gd name="connsiteY3" fmla="*/ 21600 h 21600"/>
                <a:gd name="connsiteX4" fmla="*/ 3475 w 20997"/>
                <a:gd name="connsiteY4" fmla="*/ 21600 h 21600"/>
                <a:gd name="connsiteX5" fmla="*/ 0 w 20997"/>
                <a:gd name="connsiteY5" fmla="*/ 10800 h 21600"/>
                <a:gd name="connsiteX6" fmla="*/ 3475 w 20997"/>
                <a:gd name="connsiteY6" fmla="*/ 0 h 21600"/>
                <a:gd name="connsiteX0" fmla="*/ 3475 w 20922"/>
                <a:gd name="connsiteY0" fmla="*/ 0 h 21600"/>
                <a:gd name="connsiteX1" fmla="*/ 18125 w 20922"/>
                <a:gd name="connsiteY1" fmla="*/ 0 h 21600"/>
                <a:gd name="connsiteX2" fmla="*/ 20922 w 20922"/>
                <a:gd name="connsiteY2" fmla="*/ 10492 h 21600"/>
                <a:gd name="connsiteX3" fmla="*/ 18125 w 20922"/>
                <a:gd name="connsiteY3" fmla="*/ 21600 h 21600"/>
                <a:gd name="connsiteX4" fmla="*/ 3475 w 20922"/>
                <a:gd name="connsiteY4" fmla="*/ 21600 h 21600"/>
                <a:gd name="connsiteX5" fmla="*/ 0 w 20922"/>
                <a:gd name="connsiteY5" fmla="*/ 10800 h 21600"/>
                <a:gd name="connsiteX6" fmla="*/ 3475 w 20922"/>
                <a:gd name="connsiteY6" fmla="*/ 0 h 21600"/>
                <a:gd name="connsiteX0" fmla="*/ 2802 w 20249"/>
                <a:gd name="connsiteY0" fmla="*/ 0 h 21600"/>
                <a:gd name="connsiteX1" fmla="*/ 17452 w 20249"/>
                <a:gd name="connsiteY1" fmla="*/ 0 h 21600"/>
                <a:gd name="connsiteX2" fmla="*/ 20249 w 20249"/>
                <a:gd name="connsiteY2" fmla="*/ 10492 h 21600"/>
                <a:gd name="connsiteX3" fmla="*/ 17452 w 20249"/>
                <a:gd name="connsiteY3" fmla="*/ 21600 h 21600"/>
                <a:gd name="connsiteX4" fmla="*/ 2802 w 20249"/>
                <a:gd name="connsiteY4" fmla="*/ 21600 h 21600"/>
                <a:gd name="connsiteX5" fmla="*/ 0 w 20249"/>
                <a:gd name="connsiteY5" fmla="*/ 11108 h 21600"/>
                <a:gd name="connsiteX6" fmla="*/ 2802 w 20249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49" h="21600">
                  <a:moveTo>
                    <a:pt x="2802" y="0"/>
                  </a:moveTo>
                  <a:lnTo>
                    <a:pt x="17452" y="0"/>
                  </a:lnTo>
                  <a:cubicBezTo>
                    <a:pt x="19371" y="0"/>
                    <a:pt x="20249" y="4527"/>
                    <a:pt x="20249" y="10492"/>
                  </a:cubicBezTo>
                  <a:cubicBezTo>
                    <a:pt x="20249" y="16457"/>
                    <a:pt x="19371" y="21600"/>
                    <a:pt x="17452" y="21600"/>
                  </a:cubicBezTo>
                  <a:lnTo>
                    <a:pt x="2802" y="21600"/>
                  </a:lnTo>
                  <a:cubicBezTo>
                    <a:pt x="883" y="21600"/>
                    <a:pt x="0" y="17073"/>
                    <a:pt x="0" y="11108"/>
                  </a:cubicBezTo>
                  <a:cubicBezTo>
                    <a:pt x="0" y="5143"/>
                    <a:pt x="883" y="0"/>
                    <a:pt x="2802" y="0"/>
                  </a:cubicBezTo>
                  <a:close/>
                </a:path>
              </a:pathLst>
            </a:custGeom>
            <a:solidFill>
              <a:srgbClr val="27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Проблемы проекта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B8AEAE4-9D37-9C45-B980-44C426E60F2E}"/>
                </a:ext>
              </a:extLst>
            </p:cNvPr>
            <p:cNvSpPr/>
            <p:nvPr/>
          </p:nvSpPr>
          <p:spPr>
            <a:xfrm>
              <a:off x="8821841" y="2673067"/>
              <a:ext cx="2685327" cy="3023606"/>
            </a:xfrm>
            <a:prstGeom prst="rect">
              <a:avLst/>
            </a:prstGeom>
            <a:solidFill>
              <a:srgbClr val="F6F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Требования к процессу закупок формировались параллельно заводом и управляющей компанией холдинга «Вертолеты России»</a:t>
              </a: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Заказчик не был готов сформулировать требования к автоматизации процессов закупок – был необходимым предварительный консалтинг и выстраивание бизнес-логики работы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4534174-0EE0-C84C-AA84-17C4CEED2306}"/>
              </a:ext>
            </a:extLst>
          </p:cNvPr>
          <p:cNvSpPr/>
          <p:nvPr/>
        </p:nvSpPr>
        <p:spPr>
          <a:xfrm>
            <a:off x="0" y="5729468"/>
            <a:ext cx="12192000" cy="1128532"/>
          </a:xfrm>
          <a:prstGeom prst="rect">
            <a:avLst/>
          </a:prstGeom>
          <a:solidFill>
            <a:srgbClr val="E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4332">
            <a:extLst>
              <a:ext uri="{FF2B5EF4-FFF2-40B4-BE49-F238E27FC236}">
                <a16:creationId xmlns:a16="http://schemas.microsoft.com/office/drawing/2014/main" id="{43F914D2-0FD4-E640-ABC9-876155AEB220}"/>
              </a:ext>
            </a:extLst>
          </p:cNvPr>
          <p:cNvSpPr/>
          <p:nvPr/>
        </p:nvSpPr>
        <p:spPr>
          <a:xfrm>
            <a:off x="1151241" y="5869280"/>
            <a:ext cx="1706880" cy="85664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r>
              <a:rPr lang="ru-RU" sz="3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ru-RU" sz="36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разработчика</a:t>
            </a:r>
            <a:endParaRPr lang="ru-RU" sz="5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9" name="Picture 4505">
            <a:extLst>
              <a:ext uri="{FF2B5EF4-FFF2-40B4-BE49-F238E27FC236}">
                <a16:creationId xmlns:a16="http://schemas.microsoft.com/office/drawing/2014/main" id="{11302413-01F0-2A49-A486-3561EB9D44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14881" y="5814095"/>
            <a:ext cx="1346485" cy="795104"/>
          </a:xfrm>
          <a:prstGeom prst="rect">
            <a:avLst/>
          </a:prstGeom>
        </p:spPr>
      </p:pic>
      <p:sp>
        <p:nvSpPr>
          <p:cNvPr id="20" name="Rectangle 4332">
            <a:extLst>
              <a:ext uri="{FF2B5EF4-FFF2-40B4-BE49-F238E27FC236}">
                <a16:creationId xmlns:a16="http://schemas.microsoft.com/office/drawing/2014/main" id="{012BB7F4-E071-844E-92F1-13390661738D}"/>
              </a:ext>
            </a:extLst>
          </p:cNvPr>
          <p:cNvSpPr/>
          <p:nvPr/>
        </p:nvSpPr>
        <p:spPr>
          <a:xfrm>
            <a:off x="5169997" y="5863280"/>
            <a:ext cx="2341972" cy="85664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ru-RU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 месяцев </a:t>
            </a:r>
            <a:r>
              <a:rPr lang="ru-RU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разработки и внедрения</a:t>
            </a:r>
            <a:endParaRPr lang="ru-RU" sz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4332">
            <a:extLst>
              <a:ext uri="{FF2B5EF4-FFF2-40B4-BE49-F238E27FC236}">
                <a16:creationId xmlns:a16="http://schemas.microsoft.com/office/drawing/2014/main" id="{4FF2686F-B3D0-414F-B1D1-8F690F79386F}"/>
              </a:ext>
            </a:extLst>
          </p:cNvPr>
          <p:cNvSpPr/>
          <p:nvPr/>
        </p:nvSpPr>
        <p:spPr>
          <a:xfrm>
            <a:off x="9324190" y="5833584"/>
            <a:ext cx="2596875" cy="85664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Итерационный подход в разработке</a:t>
            </a:r>
            <a:endParaRPr lang="ru-RU" sz="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EA8AF4F-080A-3D43-A292-12E50B64E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0" y="5841473"/>
            <a:ext cx="900253" cy="9002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05E881B-060F-CA45-B1FC-464EC7C63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579" y="5852206"/>
            <a:ext cx="994536" cy="92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0219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16C7E-B73A-2641-83F1-117A550F1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ИСПОЛНИТЕЛЬ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9BF338-93E7-9F42-9558-C12807A4B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Проект велся компанией ООО «Смарт-Тек» под авторским надзором фирмы «1С»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D73D60-4EB2-7246-8F82-4BDC7AF4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Picture 5067">
            <a:extLst>
              <a:ext uri="{FF2B5EF4-FFF2-40B4-BE49-F238E27FC236}">
                <a16:creationId xmlns:a16="http://schemas.microsoft.com/office/drawing/2014/main" id="{FC77F502-220E-9E42-8AC1-C93FA7F93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199" y="1861147"/>
            <a:ext cx="2877273" cy="858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72E8D7-8C19-CD4C-B558-4BA6ABC2089B}"/>
              </a:ext>
            </a:extLst>
          </p:cNvPr>
          <p:cNvSpPr txBox="1"/>
          <p:nvPr/>
        </p:nvSpPr>
        <p:spPr>
          <a:xfrm>
            <a:off x="4197752" y="1916361"/>
            <a:ext cx="379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«Цель работы нашей команды -  делать бизнес наших клиентов более эффективным»</a:t>
            </a:r>
          </a:p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1CF01FF-103F-3A4C-9548-D664E13D8DAD}"/>
              </a:ext>
            </a:extLst>
          </p:cNvPr>
          <p:cNvSpPr/>
          <p:nvPr/>
        </p:nvSpPr>
        <p:spPr>
          <a:xfrm>
            <a:off x="0" y="5729468"/>
            <a:ext cx="12192000" cy="1128532"/>
          </a:xfrm>
          <a:prstGeom prst="rect">
            <a:avLst/>
          </a:prstGeom>
          <a:solidFill>
            <a:srgbClr val="E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4332">
            <a:extLst>
              <a:ext uri="{FF2B5EF4-FFF2-40B4-BE49-F238E27FC236}">
                <a16:creationId xmlns:a16="http://schemas.microsoft.com/office/drawing/2014/main" id="{BC41395E-7B3A-A74E-A94A-ECC10D6649C7}"/>
              </a:ext>
            </a:extLst>
          </p:cNvPr>
          <p:cNvSpPr/>
          <p:nvPr/>
        </p:nvSpPr>
        <p:spPr>
          <a:xfrm>
            <a:off x="430029" y="5805348"/>
            <a:ext cx="1706880" cy="96980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ru-RU" sz="3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лет</a:t>
            </a:r>
            <a:endParaRPr lang="ru-RU" sz="36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на рынке автоматизации</a:t>
            </a:r>
            <a:endParaRPr lang="ru-RU" sz="5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Rectangle 4332">
            <a:extLst>
              <a:ext uri="{FF2B5EF4-FFF2-40B4-BE49-F238E27FC236}">
                <a16:creationId xmlns:a16="http://schemas.microsoft.com/office/drawing/2014/main" id="{2906AF7F-A40C-1C46-87B3-A47E58C3A0BD}"/>
              </a:ext>
            </a:extLst>
          </p:cNvPr>
          <p:cNvSpPr/>
          <p:nvPr/>
        </p:nvSpPr>
        <p:spPr>
          <a:xfrm>
            <a:off x="2723747" y="5807278"/>
            <a:ext cx="1706880" cy="96980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r>
              <a:rPr lang="ru-RU" sz="3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50+</a:t>
            </a:r>
            <a:endParaRPr lang="ru-RU" sz="36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</a:t>
            </a:r>
            <a:r>
              <a:rPr lang="ru-RU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роектов выполнены</a:t>
            </a:r>
            <a:endParaRPr lang="ru-RU" sz="5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Rectangle 4332">
            <a:extLst>
              <a:ext uri="{FF2B5EF4-FFF2-40B4-BE49-F238E27FC236}">
                <a16:creationId xmlns:a16="http://schemas.microsoft.com/office/drawing/2014/main" id="{8FB3B573-8F6D-8242-9AE6-616CD5A637FE}"/>
              </a:ext>
            </a:extLst>
          </p:cNvPr>
          <p:cNvSpPr/>
          <p:nvPr/>
        </p:nvSpPr>
        <p:spPr>
          <a:xfrm>
            <a:off x="4716522" y="5809206"/>
            <a:ext cx="1834749" cy="96980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r>
              <a:rPr lang="ru-RU" sz="3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5000+</a:t>
            </a:r>
            <a:endParaRPr lang="ru-RU" sz="36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автоматизированных рабочих мест  </a:t>
            </a:r>
            <a:endParaRPr lang="ru-RU" sz="5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Rectangle 4332">
            <a:extLst>
              <a:ext uri="{FF2B5EF4-FFF2-40B4-BE49-F238E27FC236}">
                <a16:creationId xmlns:a16="http://schemas.microsoft.com/office/drawing/2014/main" id="{38765AF1-CE26-2440-8A5A-902F588A0C12}"/>
              </a:ext>
            </a:extLst>
          </p:cNvPr>
          <p:cNvSpPr/>
          <p:nvPr/>
        </p:nvSpPr>
        <p:spPr>
          <a:xfrm>
            <a:off x="7281695" y="5805347"/>
            <a:ext cx="1834749" cy="96980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r>
              <a:rPr lang="ru-RU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</a:p>
          <a:p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победы на конкурсе «1С:Проект года»</a:t>
            </a:r>
            <a:endParaRPr lang="ru-RU" sz="5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4332">
            <a:extLst>
              <a:ext uri="{FF2B5EF4-FFF2-40B4-BE49-F238E27FC236}">
                <a16:creationId xmlns:a16="http://schemas.microsoft.com/office/drawing/2014/main" id="{2796F1AA-5612-964E-B1DA-42907C046D97}"/>
              </a:ext>
            </a:extLst>
          </p:cNvPr>
          <p:cNvSpPr/>
          <p:nvPr/>
        </p:nvSpPr>
        <p:spPr>
          <a:xfrm>
            <a:off x="9650096" y="5805346"/>
            <a:ext cx="1834749" cy="96980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r>
              <a:rPr lang="ru-RU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65+</a:t>
            </a:r>
          </a:p>
          <a:p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уникальных разработок</a:t>
            </a:r>
            <a:endParaRPr lang="ru-RU" sz="5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ED4F93-BAB0-624C-9EE3-ED1D7B75EB5A}"/>
              </a:ext>
            </a:extLst>
          </p:cNvPr>
          <p:cNvSpPr txBox="1"/>
          <p:nvPr/>
        </p:nvSpPr>
        <p:spPr>
          <a:xfrm>
            <a:off x="331807" y="3209097"/>
            <a:ext cx="114342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F7F00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готовых решений по автоматизации учета и управления на предприятиях различных отраслей и любого масштаба </a:t>
            </a:r>
          </a:p>
          <a:p>
            <a:pPr marL="285750" indent="-285750">
              <a:buClr>
                <a:srgbClr val="EF7F00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и разработка нестандартных механизмов для решения задач управленческого и регламентированного учета любого уровня сложности на базе программных продуктов компании 1С </a:t>
            </a:r>
          </a:p>
          <a:p>
            <a:pPr marL="285750" indent="-285750">
              <a:buClr>
                <a:srgbClr val="EF7F00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Доработка типового функционала программ 1С под специфику учета клиентов </a:t>
            </a:r>
          </a:p>
          <a:p>
            <a:pPr marL="285750" indent="-285750">
              <a:buClr>
                <a:srgbClr val="EF7F00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Консалтинг по вопросам автоматизации учета </a:t>
            </a:r>
          </a:p>
          <a:p>
            <a:pPr marL="285750" indent="-285750">
              <a:buClr>
                <a:srgbClr val="EF7F00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Всесторонняя информационная и технологическая поддержка клиентов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4DBF740-A192-D645-A1F1-73F6976F0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301" y="510796"/>
            <a:ext cx="2707499" cy="270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6551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6B170-97D2-454C-9CDF-3F43F61A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СХЕМА ПРОЦЕССОВ ЗАКУПОК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36A462-C31B-B247-9C23-044F302FC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Схема интеграции процессов управления закупками в рабочие процессы предприятия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5554C2-F455-1840-8D80-14F3B59F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07CD64-BF81-D24E-A2FE-0584C69FC933}"/>
              </a:ext>
            </a:extLst>
          </p:cNvPr>
          <p:cNvSpPr/>
          <p:nvPr/>
        </p:nvSpPr>
        <p:spPr>
          <a:xfrm>
            <a:off x="0" y="6464914"/>
            <a:ext cx="12192000" cy="393085"/>
          </a:xfrm>
          <a:prstGeom prst="rect">
            <a:avLst/>
          </a:prstGeom>
          <a:solidFill>
            <a:srgbClr val="E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КОНЦЕПЦИЯ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97BB3FB-DBEC-F1C1-20FA-CB27CBFBA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8" y="1576184"/>
            <a:ext cx="10872439" cy="47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5696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A02D8-7569-6B4F-A07C-2052444F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ДИНАМИЧЕСКОЕ РАСПРЕДЕЛЕНИЕ РЕСУРСОВ ПО ПОТРЕБНОСТЯМ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66929E-70C2-2742-B960-FFF24E50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Продолжение функционала динамического планирования производства в закупках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074758-757D-B04C-8E54-4F0E0CDB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D4F4CA-65A6-51EC-95B5-720817F0DE2A}"/>
              </a:ext>
            </a:extLst>
          </p:cNvPr>
          <p:cNvSpPr/>
          <p:nvPr/>
        </p:nvSpPr>
        <p:spPr>
          <a:xfrm>
            <a:off x="0" y="6464914"/>
            <a:ext cx="12192000" cy="393085"/>
          </a:xfrm>
          <a:prstGeom prst="rect">
            <a:avLst/>
          </a:prstGeom>
          <a:solidFill>
            <a:srgbClr val="E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КОНЦЕПЦИЯ</a:t>
            </a:r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9E74010C-02FC-F35A-DAD0-F5168BC86322}"/>
              </a:ext>
            </a:extLst>
          </p:cNvPr>
          <p:cNvSpPr/>
          <p:nvPr/>
        </p:nvSpPr>
        <p:spPr>
          <a:xfrm>
            <a:off x="385648" y="3103222"/>
            <a:ext cx="2199343" cy="141168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Нормы страховых запасов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3AE1DA-811D-5E2E-BD2F-3E5E581B4021}"/>
              </a:ext>
            </a:extLst>
          </p:cNvPr>
          <p:cNvSpPr/>
          <p:nvPr/>
        </p:nvSpPr>
        <p:spPr>
          <a:xfrm>
            <a:off x="2736696" y="1868318"/>
            <a:ext cx="1679187" cy="38634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Потребности производства, которые требуют обеспечения</a:t>
            </a:r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id="{386A4C52-321B-A67F-38B2-4CB90CC79464}"/>
              </a:ext>
            </a:extLst>
          </p:cNvPr>
          <p:cNvSpPr/>
          <p:nvPr/>
        </p:nvSpPr>
        <p:spPr>
          <a:xfrm>
            <a:off x="411319" y="1596035"/>
            <a:ext cx="2199343" cy="141168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Перспективный плана производства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886EF53-4A03-AF19-12FC-96F5C7BD8AAE}"/>
              </a:ext>
            </a:extLst>
          </p:cNvPr>
          <p:cNvGrpSpPr/>
          <p:nvPr/>
        </p:nvGrpSpPr>
        <p:grpSpPr>
          <a:xfrm>
            <a:off x="7623022" y="1596035"/>
            <a:ext cx="4030237" cy="4426058"/>
            <a:chOff x="7623022" y="1596035"/>
            <a:chExt cx="4030237" cy="4426058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D933A06-8221-9968-9520-EEE38AB8A786}"/>
                </a:ext>
              </a:extLst>
            </p:cNvPr>
            <p:cNvSpPr/>
            <p:nvPr/>
          </p:nvSpPr>
          <p:spPr>
            <a:xfrm>
              <a:off x="7623022" y="1868317"/>
              <a:ext cx="1679187" cy="3863406"/>
            </a:xfrm>
            <a:prstGeom prst="rect">
              <a:avLst/>
            </a:prstGeom>
            <a:solidFill>
              <a:srgbClr val="008F00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Ресурсы, которые могут быть </a:t>
              </a:r>
              <a:r>
                <a:rPr lang="ru-RU" sz="1600" dirty="0" err="1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распреде</a:t>
              </a:r>
              <a:r>
                <a:rPr lang="ru-RU" sz="16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-лены по потребностям</a:t>
              </a:r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52B0D862-A432-E440-161E-0143645A400E}"/>
                </a:ext>
              </a:extLst>
            </p:cNvPr>
            <p:cNvSpPr/>
            <p:nvPr/>
          </p:nvSpPr>
          <p:spPr>
            <a:xfrm flipH="1">
              <a:off x="9453914" y="1596035"/>
              <a:ext cx="2199345" cy="1411684"/>
            </a:xfrm>
            <a:prstGeom prst="rightArrow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Текущие запасы</a:t>
              </a:r>
            </a:p>
          </p:txBody>
        </p:sp>
        <p:sp>
          <p:nvSpPr>
            <p:cNvPr id="15" name="Стрелка вправо 14">
              <a:extLst>
                <a:ext uri="{FF2B5EF4-FFF2-40B4-BE49-F238E27FC236}">
                  <a16:creationId xmlns:a16="http://schemas.microsoft.com/office/drawing/2014/main" id="{A84B14C6-9121-BC8E-175A-48D0FA7E6708}"/>
                </a:ext>
              </a:extLst>
            </p:cNvPr>
            <p:cNvSpPr/>
            <p:nvPr/>
          </p:nvSpPr>
          <p:spPr>
            <a:xfrm flipH="1">
              <a:off x="9453913" y="3103222"/>
              <a:ext cx="2199345" cy="1411684"/>
            </a:xfrm>
            <a:prstGeom prst="rightArrow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Плановые поступления</a:t>
              </a:r>
            </a:p>
          </p:txBody>
        </p:sp>
        <p:sp>
          <p:nvSpPr>
            <p:cNvPr id="16" name="Стрелка вправо 15">
              <a:extLst>
                <a:ext uri="{FF2B5EF4-FFF2-40B4-BE49-F238E27FC236}">
                  <a16:creationId xmlns:a16="http://schemas.microsoft.com/office/drawing/2014/main" id="{3695D013-5667-609C-F29F-5D9E866EFC5E}"/>
                </a:ext>
              </a:extLst>
            </p:cNvPr>
            <p:cNvSpPr/>
            <p:nvPr/>
          </p:nvSpPr>
          <p:spPr>
            <a:xfrm flipH="1">
              <a:off x="9453912" y="4610409"/>
              <a:ext cx="2199345" cy="1411684"/>
            </a:xfrm>
            <a:prstGeom prst="rightArrow">
              <a:avLst/>
            </a:prstGeom>
            <a:solidFill>
              <a:srgbClr val="00B050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Заключенные контракты</a:t>
              </a:r>
            </a:p>
          </p:txBody>
        </p:sp>
      </p:grpSp>
      <p:sp>
        <p:nvSpPr>
          <p:cNvPr id="17" name="Двойная стрелка влево/вправо 16">
            <a:extLst>
              <a:ext uri="{FF2B5EF4-FFF2-40B4-BE49-F238E27FC236}">
                <a16:creationId xmlns:a16="http://schemas.microsoft.com/office/drawing/2014/main" id="{308C3637-44D7-EA38-DF2D-4BC184E9A521}"/>
              </a:ext>
            </a:extLst>
          </p:cNvPr>
          <p:cNvSpPr/>
          <p:nvPr/>
        </p:nvSpPr>
        <p:spPr>
          <a:xfrm>
            <a:off x="4567586" y="2439920"/>
            <a:ext cx="2803369" cy="2825005"/>
          </a:xfrm>
          <a:prstGeom prst="leftRightArrow">
            <a:avLst>
              <a:gd name="adj1" fmla="val 49077"/>
              <a:gd name="adj2" fmla="val 25043"/>
            </a:avLst>
          </a:prstGeom>
          <a:solidFill>
            <a:srgbClr val="E7E6E6">
              <a:alpha val="72157"/>
            </a:srgbClr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Механизм динамического перераспределения ресурсов по потребностям</a:t>
            </a:r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id="{BD5BA966-3C60-29C4-FD56-50AFCC8E69AD}"/>
              </a:ext>
            </a:extLst>
          </p:cNvPr>
          <p:cNvSpPr/>
          <p:nvPr/>
        </p:nvSpPr>
        <p:spPr>
          <a:xfrm>
            <a:off x="385647" y="4610409"/>
            <a:ext cx="2199343" cy="141168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Потребности заказов на производство</a:t>
            </a:r>
          </a:p>
        </p:txBody>
      </p:sp>
    </p:spTree>
    <p:extLst>
      <p:ext uri="{BB962C8B-B14F-4D97-AF65-F5344CB8AC3E}">
        <p14:creationId xmlns:p14="http://schemas.microsoft.com/office/powerpoint/2010/main" val="2112270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D6DBC-DF33-3441-92B1-9A469703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ЗА ПРОЦЕССОМ ЗАКУПОК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F0BCAC-E57F-4F4D-80DF-8BF7518F5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Логика обработки потребностей по стадиям обеспечения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A7D2E6-FF69-594F-AF22-2A245850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337533FB-AA22-6A49-9905-67909ACD98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229053"/>
              </p:ext>
            </p:extLst>
          </p:nvPr>
        </p:nvGraphicFramePr>
        <p:xfrm>
          <a:off x="312516" y="1565663"/>
          <a:ext cx="11764255" cy="146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E1BE346-998B-E041-A3D2-BE3CC6844E8C}"/>
              </a:ext>
            </a:extLst>
          </p:cNvPr>
          <p:cNvSpPr/>
          <p:nvPr/>
        </p:nvSpPr>
        <p:spPr>
          <a:xfrm>
            <a:off x="0" y="6464914"/>
            <a:ext cx="12192000" cy="393085"/>
          </a:xfrm>
          <a:prstGeom prst="rect">
            <a:avLst/>
          </a:prstGeom>
          <a:solidFill>
            <a:srgbClr val="E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КОНЦЕПЦИЯ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3BC44-7360-49DC-BB20-3FDC0E1B97A8}"/>
              </a:ext>
            </a:extLst>
          </p:cNvPr>
          <p:cNvSpPr txBox="1"/>
          <p:nvPr/>
        </p:nvSpPr>
        <p:spPr>
          <a:xfrm>
            <a:off x="312516" y="2792484"/>
            <a:ext cx="1360167" cy="2925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Запланирован новый выпуск в плане производства; 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Создан новый заказ на производство;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Созданы новые нормы страховых запасов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Актуализиро-ваны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производственные нормативы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EA1F5-7D2D-B9B8-AF23-524EBB38823A}"/>
              </a:ext>
            </a:extLst>
          </p:cNvPr>
          <p:cNvSpPr txBox="1"/>
          <p:nvPr/>
        </p:nvSpPr>
        <p:spPr>
          <a:xfrm>
            <a:off x="1749871" y="2792483"/>
            <a:ext cx="1360167" cy="292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Система не смогла подобрать свободные ресурсы, доступные для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распределе-ния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Для потребности задан ответственный менеджер, который будет управлять процессом ее обеспечения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16886-A416-D936-7959-536E20D90964}"/>
              </a:ext>
            </a:extLst>
          </p:cNvPr>
          <p:cNvSpPr txBox="1"/>
          <p:nvPr/>
        </p:nvSpPr>
        <p:spPr>
          <a:xfrm>
            <a:off x="3191455" y="2792483"/>
            <a:ext cx="1360167" cy="292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Менеджер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сформиро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-вал заявку на закупку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Заявка на закупку проходит согласование на наличие бюджетов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Заявка утверждается к исполнению уполномочен-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ным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лицом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D5AC5-E898-47D3-2801-C8D97F89F83F}"/>
              </a:ext>
            </a:extLst>
          </p:cNvPr>
          <p:cNvSpPr txBox="1"/>
          <p:nvPr/>
        </p:nvSpPr>
        <p:spPr>
          <a:xfrm>
            <a:off x="4644819" y="2792482"/>
            <a:ext cx="1360167" cy="292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Нет подходящего контракта на поставку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Формируются закупочные лоты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Проводятся процедуры по привлечению поставщиков и сбору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коммерчес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-ких предложений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Проводится выбор поставщика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53F7B-AE01-2617-2FB0-D089165B756B}"/>
              </a:ext>
            </a:extLst>
          </p:cNvPr>
          <p:cNvSpPr txBox="1"/>
          <p:nvPr/>
        </p:nvSpPr>
        <p:spPr>
          <a:xfrm>
            <a:off x="6106726" y="2792482"/>
            <a:ext cx="1360167" cy="292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Проводится согласование договора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Заключается договор с указанием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законтракто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-ванного объема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C5A4AD-E0BB-10D6-05CE-25FE65461AE3}"/>
              </a:ext>
            </a:extLst>
          </p:cNvPr>
          <p:cNvSpPr txBox="1"/>
          <p:nvPr/>
        </p:nvSpPr>
        <p:spPr>
          <a:xfrm>
            <a:off x="7560847" y="2792482"/>
            <a:ext cx="1360167" cy="292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Оформляется заказ поставщику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Вносится информация по плановым срокам поставки товаров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ECF5DA-8310-13AE-C967-A1B0A2CF0520}"/>
              </a:ext>
            </a:extLst>
          </p:cNvPr>
          <p:cNvSpPr txBox="1"/>
          <p:nvPr/>
        </p:nvSpPr>
        <p:spPr>
          <a:xfrm>
            <a:off x="9009679" y="2792482"/>
            <a:ext cx="1360167" cy="292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Товар поступает на склад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Проводится входной контроль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Товар встает в резерв под потребность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8FB38F-5198-E034-DF04-C0C4CCA9251F}"/>
              </a:ext>
            </a:extLst>
          </p:cNvPr>
          <p:cNvSpPr txBox="1"/>
          <p:nvPr/>
        </p:nvSpPr>
        <p:spPr>
          <a:xfrm>
            <a:off x="10459229" y="2792482"/>
            <a:ext cx="1360167" cy="292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Товар передан в производство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Потребность закрыта</a:t>
            </a:r>
          </a:p>
        </p:txBody>
      </p:sp>
    </p:spTree>
    <p:extLst>
      <p:ext uri="{BB962C8B-B14F-4D97-AF65-F5344CB8AC3E}">
        <p14:creationId xmlns:p14="http://schemas.microsoft.com/office/powerpoint/2010/main" val="19576959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9AEAF2-74D9-96FB-3C68-92B16171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6" y="985800"/>
            <a:ext cx="11917100" cy="4684967"/>
          </a:xfrm>
          <a:prstGeom prst="rect">
            <a:avLst/>
          </a:prstGeom>
          <a:ln>
            <a:solidFill>
              <a:srgbClr val="2795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6B170-97D2-454C-9CDF-3F43F61A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АРМ «ПЛАНИРОВАНИЯ ЗАКУПОК»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5554C2-F455-1840-8D80-14F3B59F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B110-C436-2D4B-A46E-37259417D00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07CD64-BF81-D24E-A2FE-0584C69FC933}"/>
              </a:ext>
            </a:extLst>
          </p:cNvPr>
          <p:cNvSpPr/>
          <p:nvPr/>
        </p:nvSpPr>
        <p:spPr>
          <a:xfrm>
            <a:off x="0" y="6464914"/>
            <a:ext cx="12192000" cy="393085"/>
          </a:xfrm>
          <a:prstGeom prst="rect">
            <a:avLst/>
          </a:prstGeom>
          <a:solidFill>
            <a:srgbClr val="E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ТЕХНИЧЕСКОЕ РЕШЕНИЕ</a:t>
            </a:r>
          </a:p>
        </p:txBody>
      </p: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D674C368-56D7-8185-BCC1-3495F385642B}"/>
              </a:ext>
            </a:extLst>
          </p:cNvPr>
          <p:cNvGrpSpPr/>
          <p:nvPr/>
        </p:nvGrpSpPr>
        <p:grpSpPr>
          <a:xfrm>
            <a:off x="174707" y="720512"/>
            <a:ext cx="11884899" cy="1390228"/>
            <a:chOff x="174707" y="720512"/>
            <a:chExt cx="11884899" cy="139022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1814C23-62C7-3FBA-648C-C2B393F11069}"/>
                </a:ext>
              </a:extLst>
            </p:cNvPr>
            <p:cNvSpPr/>
            <p:nvPr/>
          </p:nvSpPr>
          <p:spPr bwMode="auto">
            <a:xfrm>
              <a:off x="174707" y="1417319"/>
              <a:ext cx="11884899" cy="693421"/>
            </a:xfrm>
            <a:prstGeom prst="rect">
              <a:avLst/>
            </a:prstGeom>
            <a:solidFill>
              <a:srgbClr val="FF2600">
                <a:alpha val="5098"/>
              </a:srgbClr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2000">
                <a:solidFill>
                  <a:srgbClr val="5F0000"/>
                </a:solidFill>
                <a:cs typeface="Arial" pitchFamily="34" charset="0"/>
              </a:endParaRPr>
            </a:p>
          </p:txBody>
        </p: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62A4E237-611E-BAFF-53F1-A5A519389EBE}"/>
                </a:ext>
              </a:extLst>
            </p:cNvPr>
            <p:cNvCxnSpPr/>
            <p:nvPr/>
          </p:nvCxnSpPr>
          <p:spPr bwMode="auto">
            <a:xfrm flipH="1">
              <a:off x="5044440" y="1093651"/>
              <a:ext cx="292554" cy="423706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2222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30B53E-C052-DBF5-5B8D-4998162AF2FD}"/>
                </a:ext>
              </a:extLst>
            </p:cNvPr>
            <p:cNvSpPr txBox="1"/>
            <p:nvPr/>
          </p:nvSpPr>
          <p:spPr>
            <a:xfrm>
              <a:off x="4610480" y="720512"/>
              <a:ext cx="154686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Настройки и отборы</a:t>
              </a: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1BCDC54-00BB-55AC-0D15-CEBB299505A2}"/>
              </a:ext>
            </a:extLst>
          </p:cNvPr>
          <p:cNvGrpSpPr/>
          <p:nvPr/>
        </p:nvGrpSpPr>
        <p:grpSpPr>
          <a:xfrm>
            <a:off x="1313095" y="2365226"/>
            <a:ext cx="1582505" cy="4026170"/>
            <a:chOff x="1313095" y="2365226"/>
            <a:chExt cx="1582505" cy="402617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254C909-47FE-2700-13E2-CAC48861B648}"/>
                </a:ext>
              </a:extLst>
            </p:cNvPr>
            <p:cNvSpPr/>
            <p:nvPr/>
          </p:nvSpPr>
          <p:spPr bwMode="auto">
            <a:xfrm>
              <a:off x="2323123" y="2365226"/>
              <a:ext cx="572477" cy="1688613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2000">
                <a:solidFill>
                  <a:srgbClr val="5F0000"/>
                </a:solidFill>
                <a:cs typeface="Arial" pitchFamily="34" charset="0"/>
              </a:endParaRPr>
            </a:p>
          </p:txBody>
        </p: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55CA3A80-618A-5CEA-1974-244B9EBF9E3D}"/>
                </a:ext>
              </a:extLst>
            </p:cNvPr>
            <p:cNvCxnSpPr/>
            <p:nvPr/>
          </p:nvCxnSpPr>
          <p:spPr bwMode="auto">
            <a:xfrm flipV="1">
              <a:off x="1853197" y="3988823"/>
              <a:ext cx="679938" cy="1963968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F801CE-BEB8-52BE-48FF-13230EC15D34}"/>
                </a:ext>
              </a:extLst>
            </p:cNvPr>
            <p:cNvSpPr txBox="1"/>
            <p:nvPr/>
          </p:nvSpPr>
          <p:spPr>
            <a:xfrm>
              <a:off x="1313095" y="5960509"/>
              <a:ext cx="1546860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Детализация до даты потребности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83205C63-3C34-EA3F-4CD9-F752F8BCF3B0}"/>
              </a:ext>
            </a:extLst>
          </p:cNvPr>
          <p:cNvGrpSpPr/>
          <p:nvPr/>
        </p:nvGrpSpPr>
        <p:grpSpPr>
          <a:xfrm>
            <a:off x="5650992" y="2365226"/>
            <a:ext cx="2984101" cy="4018452"/>
            <a:chOff x="5650992" y="2365226"/>
            <a:chExt cx="2984101" cy="4018452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B1623747-B9FB-DCDD-29D0-7E014C1860AA}"/>
                </a:ext>
              </a:extLst>
            </p:cNvPr>
            <p:cNvSpPr/>
            <p:nvPr/>
          </p:nvSpPr>
          <p:spPr bwMode="auto">
            <a:xfrm>
              <a:off x="8138611" y="2365226"/>
              <a:ext cx="496482" cy="1688613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2000">
                <a:solidFill>
                  <a:srgbClr val="5F0000"/>
                </a:solidFill>
                <a:cs typeface="Arial" pitchFamily="34" charset="0"/>
              </a:endParaRPr>
            </a:p>
          </p:txBody>
        </p: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DF0871AD-693C-6719-414A-6F2F04D64B93}"/>
                </a:ext>
              </a:extLst>
            </p:cNvPr>
            <p:cNvCxnSpPr/>
            <p:nvPr/>
          </p:nvCxnSpPr>
          <p:spPr bwMode="auto">
            <a:xfrm flipV="1">
              <a:off x="7376160" y="3287311"/>
              <a:ext cx="1015588" cy="2497815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370D45D5-7C0B-C51D-3CD9-A7A561286B65}"/>
                </a:ext>
              </a:extLst>
            </p:cNvPr>
            <p:cNvGrpSpPr/>
            <p:nvPr/>
          </p:nvGrpSpPr>
          <p:grpSpPr>
            <a:xfrm>
              <a:off x="5650992" y="5783514"/>
              <a:ext cx="2504251" cy="600164"/>
              <a:chOff x="3347864" y="3604143"/>
              <a:chExt cx="2262832" cy="5856215"/>
            </a:xfrm>
            <a:solidFill>
              <a:schemeClr val="bg1">
                <a:lumMod val="95000"/>
              </a:schemeClr>
            </a:solidFill>
          </p:grpSpPr>
          <p:sp>
            <p:nvSpPr>
              <p:cNvPr id="33" name="Скругленный прямоугольник 32">
                <a:extLst>
                  <a:ext uri="{FF2B5EF4-FFF2-40B4-BE49-F238E27FC236}">
                    <a16:creationId xmlns:a16="http://schemas.microsoft.com/office/drawing/2014/main" id="{F1B96B42-4F78-054B-5704-32F0DF48C25F}"/>
                  </a:ext>
                </a:extLst>
              </p:cNvPr>
              <p:cNvSpPr/>
              <p:nvPr/>
            </p:nvSpPr>
            <p:spPr bwMode="auto">
              <a:xfrm>
                <a:off x="3347864" y="3675136"/>
                <a:ext cx="2226828" cy="4490152"/>
              </a:xfrm>
              <a:prstGeom prst="rect">
                <a:avLst/>
              </a:prstGeom>
              <a:grpFill/>
              <a:ln w="19050" cap="flat" cmpd="sng" algn="ctr">
                <a:noFill/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ru-RU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D74E3A-B108-9D9D-F79C-FECEA1A8050D}"/>
                  </a:ext>
                </a:extLst>
              </p:cNvPr>
              <p:cNvSpPr txBox="1"/>
              <p:nvPr/>
            </p:nvSpPr>
            <p:spPr>
              <a:xfrm>
                <a:off x="3347864" y="3604143"/>
                <a:ext cx="2262832" cy="5856215"/>
              </a:xfrm>
              <a:prstGeom prst="rect">
                <a:avLst/>
              </a:prstGeom>
              <a:grp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cs typeface="Arial" pitchFamily="34" charset="0"/>
                  </a:rPr>
                  <a:t>Количество ТМЦ, по которым ожидается срыв срока обеспечения </a:t>
                </a:r>
              </a:p>
            </p:txBody>
          </p:sp>
        </p:grp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B5147456-A548-E437-75C7-28A0BBE94FB7}"/>
              </a:ext>
            </a:extLst>
          </p:cNvPr>
          <p:cNvGrpSpPr/>
          <p:nvPr/>
        </p:nvGrpSpPr>
        <p:grpSpPr>
          <a:xfrm>
            <a:off x="9845040" y="2365226"/>
            <a:ext cx="2182367" cy="4018452"/>
            <a:chOff x="9845040" y="2365226"/>
            <a:chExt cx="2182367" cy="4018452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26E22717-3B75-D5A9-E91E-F94A0FD03949}"/>
                </a:ext>
              </a:extLst>
            </p:cNvPr>
            <p:cNvSpPr/>
            <p:nvPr/>
          </p:nvSpPr>
          <p:spPr bwMode="auto">
            <a:xfrm>
              <a:off x="9845040" y="2365226"/>
              <a:ext cx="768096" cy="1688613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2000">
                <a:solidFill>
                  <a:srgbClr val="5F0000"/>
                </a:solidFill>
                <a:cs typeface="Arial" pitchFamily="34" charset="0"/>
              </a:endParaRPr>
            </a:p>
          </p:txBody>
        </p: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E4335A1D-A9C8-9D9F-24DF-70AC582A6065}"/>
                </a:ext>
              </a:extLst>
            </p:cNvPr>
            <p:cNvCxnSpPr/>
            <p:nvPr/>
          </p:nvCxnSpPr>
          <p:spPr bwMode="auto">
            <a:xfrm flipH="1" flipV="1">
              <a:off x="10116916" y="3988823"/>
              <a:ext cx="853976" cy="2027199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D4E7090-B2CA-34BB-BED7-DBBBB0561D9E}"/>
                </a:ext>
              </a:extLst>
            </p:cNvPr>
            <p:cNvSpPr txBox="1"/>
            <p:nvPr/>
          </p:nvSpPr>
          <p:spPr>
            <a:xfrm>
              <a:off x="10369472" y="5952791"/>
              <a:ext cx="1657935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Детализация до заказа</a:t>
              </a: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5EE74EFB-7D09-D37B-4543-4CC75B894F17}"/>
              </a:ext>
            </a:extLst>
          </p:cNvPr>
          <p:cNvGrpSpPr/>
          <p:nvPr/>
        </p:nvGrpSpPr>
        <p:grpSpPr>
          <a:xfrm>
            <a:off x="8347793" y="2365227"/>
            <a:ext cx="1973383" cy="4030036"/>
            <a:chOff x="8347793" y="2365227"/>
            <a:chExt cx="1973383" cy="4030036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B5B7EA48-DFF3-3C2C-59B3-61F948F0875C}"/>
                </a:ext>
              </a:extLst>
            </p:cNvPr>
            <p:cNvSpPr/>
            <p:nvPr/>
          </p:nvSpPr>
          <p:spPr bwMode="auto">
            <a:xfrm>
              <a:off x="8668415" y="2365227"/>
              <a:ext cx="567024" cy="1688613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2000">
                <a:solidFill>
                  <a:srgbClr val="5F0000"/>
                </a:solidFill>
                <a:cs typeface="Arial" pitchFamily="34" charset="0"/>
              </a:endParaRPr>
            </a:p>
          </p:txBody>
        </p:sp>
        <p:cxnSp>
          <p:nvCxnSpPr>
            <p:cNvPr id="51" name="Прямая со стрелкой 50">
              <a:extLst>
                <a:ext uri="{FF2B5EF4-FFF2-40B4-BE49-F238E27FC236}">
                  <a16:creationId xmlns:a16="http://schemas.microsoft.com/office/drawing/2014/main" id="{4F931608-9F0D-A288-72D1-1AEA90812792}"/>
                </a:ext>
              </a:extLst>
            </p:cNvPr>
            <p:cNvCxnSpPr/>
            <p:nvPr/>
          </p:nvCxnSpPr>
          <p:spPr bwMode="auto">
            <a:xfrm flipH="1" flipV="1">
              <a:off x="8961024" y="3287311"/>
              <a:ext cx="567024" cy="2436420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3EBCF6A9-0643-2C5A-2197-730378577171}"/>
                </a:ext>
              </a:extLst>
            </p:cNvPr>
            <p:cNvGrpSpPr/>
            <p:nvPr/>
          </p:nvGrpSpPr>
          <p:grpSpPr>
            <a:xfrm>
              <a:off x="8347793" y="5456544"/>
              <a:ext cx="1973383" cy="938719"/>
              <a:chOff x="3347864" y="3604143"/>
              <a:chExt cx="2262832" cy="7180453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Скругленный прямоугольник 52">
                <a:extLst>
                  <a:ext uri="{FF2B5EF4-FFF2-40B4-BE49-F238E27FC236}">
                    <a16:creationId xmlns:a16="http://schemas.microsoft.com/office/drawing/2014/main" id="{E3EEA50C-36AF-A158-89DA-2A136A94C64D}"/>
                  </a:ext>
                </a:extLst>
              </p:cNvPr>
              <p:cNvSpPr/>
              <p:nvPr/>
            </p:nvSpPr>
            <p:spPr bwMode="auto">
              <a:xfrm>
                <a:off x="3347864" y="3675136"/>
                <a:ext cx="2226828" cy="4490152"/>
              </a:xfrm>
              <a:prstGeom prst="rect">
                <a:avLst/>
              </a:prstGeom>
              <a:grpFill/>
              <a:ln w="19050" cap="flat" cmpd="sng" algn="ctr">
                <a:noFill/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ru-RU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152A401-75DC-9E01-5026-1E016DEC84D5}"/>
                  </a:ext>
                </a:extLst>
              </p:cNvPr>
              <p:cNvSpPr txBox="1"/>
              <p:nvPr/>
            </p:nvSpPr>
            <p:spPr>
              <a:xfrm>
                <a:off x="3347864" y="3604143"/>
                <a:ext cx="2262832" cy="7180453"/>
              </a:xfrm>
              <a:prstGeom prst="rect">
                <a:avLst/>
              </a:prstGeom>
              <a:grp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cs typeface="Arial" pitchFamily="34" charset="0"/>
                  </a:rPr>
                  <a:t>Количество ТМЦ, по которым имеется обеспечение сверх потребности производства</a:t>
                </a:r>
              </a:p>
            </p:txBody>
          </p:sp>
        </p:grp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8FC34D7F-94FC-AFCE-D1FB-04476CC6D947}"/>
              </a:ext>
            </a:extLst>
          </p:cNvPr>
          <p:cNvGrpSpPr/>
          <p:nvPr/>
        </p:nvGrpSpPr>
        <p:grpSpPr>
          <a:xfrm>
            <a:off x="3481964" y="1703610"/>
            <a:ext cx="4909784" cy="993071"/>
            <a:chOff x="3481964" y="1703610"/>
            <a:chExt cx="4909784" cy="993071"/>
          </a:xfrm>
        </p:grpSpPr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F746D26E-6B34-F5D0-F346-09F00A1ECB29}"/>
                </a:ext>
              </a:extLst>
            </p:cNvPr>
            <p:cNvCxnSpPr/>
            <p:nvPr/>
          </p:nvCxnSpPr>
          <p:spPr bwMode="auto">
            <a:xfrm flipH="1">
              <a:off x="6368234" y="2037907"/>
              <a:ext cx="691141" cy="401309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8E4C3F-659C-613C-AA32-5A6492064550}"/>
                </a:ext>
              </a:extLst>
            </p:cNvPr>
            <p:cNvSpPr txBox="1"/>
            <p:nvPr/>
          </p:nvSpPr>
          <p:spPr>
            <a:xfrm>
              <a:off x="6400433" y="1703610"/>
              <a:ext cx="199131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Детализация до этапов обеспечения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5663AE8D-BD73-FD7C-3629-F80145E86E3F}"/>
                </a:ext>
              </a:extLst>
            </p:cNvPr>
            <p:cNvSpPr/>
            <p:nvPr/>
          </p:nvSpPr>
          <p:spPr bwMode="auto">
            <a:xfrm>
              <a:off x="3481964" y="2360598"/>
              <a:ext cx="4623326" cy="336083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2000">
                <a:solidFill>
                  <a:srgbClr val="5F0000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93876C45-B848-25CD-E99A-AF8A73E1E3CE}"/>
              </a:ext>
            </a:extLst>
          </p:cNvPr>
          <p:cNvGrpSpPr/>
          <p:nvPr/>
        </p:nvGrpSpPr>
        <p:grpSpPr>
          <a:xfrm>
            <a:off x="167639" y="1776867"/>
            <a:ext cx="11859768" cy="2356670"/>
            <a:chOff x="167639" y="1776867"/>
            <a:chExt cx="11859768" cy="235667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E4705CB-6718-8EA8-2DF0-E1960BCFB5A6}"/>
                </a:ext>
              </a:extLst>
            </p:cNvPr>
            <p:cNvSpPr/>
            <p:nvPr/>
          </p:nvSpPr>
          <p:spPr bwMode="auto">
            <a:xfrm>
              <a:off x="167639" y="2324100"/>
              <a:ext cx="11859768" cy="1809437"/>
            </a:xfrm>
            <a:prstGeom prst="rect">
              <a:avLst/>
            </a:prstGeom>
            <a:solidFill>
              <a:srgbClr val="FF2600">
                <a:alpha val="5098"/>
              </a:srgbClr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2000">
                <a:solidFill>
                  <a:srgbClr val="5F0000"/>
                </a:solidFill>
                <a:cs typeface="Arial" pitchFamily="34" charset="0"/>
              </a:endParaRPr>
            </a:p>
          </p:txBody>
        </p:sp>
        <p:cxnSp>
          <p:nvCxnSpPr>
            <p:cNvPr id="56" name="Прямая со стрелкой 55">
              <a:extLst>
                <a:ext uri="{FF2B5EF4-FFF2-40B4-BE49-F238E27FC236}">
                  <a16:creationId xmlns:a16="http://schemas.microsoft.com/office/drawing/2014/main" id="{094B7C70-C823-4C43-7CD9-114AFCB1D9CB}"/>
                </a:ext>
              </a:extLst>
            </p:cNvPr>
            <p:cNvCxnSpPr/>
            <p:nvPr/>
          </p:nvCxnSpPr>
          <p:spPr bwMode="auto">
            <a:xfrm flipH="1">
              <a:off x="4144197" y="2027136"/>
              <a:ext cx="611893" cy="794147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4482E16-C378-4FAA-F86B-BBF0263F41F7}"/>
                </a:ext>
              </a:extLst>
            </p:cNvPr>
            <p:cNvSpPr txBox="1"/>
            <p:nvPr/>
          </p:nvSpPr>
          <p:spPr>
            <a:xfrm>
              <a:off x="3663696" y="1776867"/>
              <a:ext cx="2432304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Основная рабочая область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925A3F8-7B87-2054-1AAF-16EA94A1B83F}"/>
              </a:ext>
            </a:extLst>
          </p:cNvPr>
          <p:cNvGrpSpPr/>
          <p:nvPr/>
        </p:nvGrpSpPr>
        <p:grpSpPr>
          <a:xfrm>
            <a:off x="167638" y="3422407"/>
            <a:ext cx="11859768" cy="2207983"/>
            <a:chOff x="167638" y="3422407"/>
            <a:chExt cx="11859768" cy="2207983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8479764A-D8A8-D65D-3734-7083D31CED7E}"/>
                </a:ext>
              </a:extLst>
            </p:cNvPr>
            <p:cNvSpPr/>
            <p:nvPr/>
          </p:nvSpPr>
          <p:spPr bwMode="auto">
            <a:xfrm>
              <a:off x="167638" y="4214773"/>
              <a:ext cx="11859768" cy="1415617"/>
            </a:xfrm>
            <a:prstGeom prst="rect">
              <a:avLst/>
            </a:prstGeom>
            <a:solidFill>
              <a:srgbClr val="FF2600">
                <a:alpha val="5098"/>
              </a:srgbClr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2000">
                <a:solidFill>
                  <a:srgbClr val="5F0000"/>
                </a:solidFill>
                <a:cs typeface="Arial" pitchFamily="34" charset="0"/>
              </a:endParaRPr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8A14D3D2-91B0-A3A6-BB34-5CEECFB1B199}"/>
                </a:ext>
              </a:extLst>
            </p:cNvPr>
            <p:cNvCxnSpPr/>
            <p:nvPr/>
          </p:nvCxnSpPr>
          <p:spPr bwMode="auto">
            <a:xfrm flipH="1">
              <a:off x="4610480" y="3742819"/>
              <a:ext cx="433960" cy="892323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54426F-3E48-AABC-F852-2B554FFBE132}"/>
                </a:ext>
              </a:extLst>
            </p:cNvPr>
            <p:cNvSpPr txBox="1"/>
            <p:nvPr/>
          </p:nvSpPr>
          <p:spPr>
            <a:xfrm>
              <a:off x="4289849" y="3422407"/>
              <a:ext cx="209429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Детальная информация для каждой потребности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108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1130</Words>
  <Application>Microsoft Office PowerPoint</Application>
  <PresentationFormat>Широкоэкранный</PresentationFormat>
  <Paragraphs>210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Тема Office</vt:lpstr>
      <vt:lpstr>ПРОЕКТ «ЦИФРОВОЕ МТО»</vt:lpstr>
      <vt:lpstr>О ЗАКАЗЧИКЕ ПРОЕКТА</vt:lpstr>
      <vt:lpstr>ПРОИЗВОДИМАЯ ПРОДУКЦИЯ</vt:lpstr>
      <vt:lpstr>ПРОЕКТ АВТОМАТИЗАЦИИ УПРАВЛЕНИЯ ЗАКУПКАМИ</vt:lpstr>
      <vt:lpstr>ИСПОЛНИТЕЛЬ ПРОЕКТА</vt:lpstr>
      <vt:lpstr>ОБЩАЯ СХЕМА ПРОЦЕССОВ ЗАКУПОК</vt:lpstr>
      <vt:lpstr>ДИНАМИЧЕСКОЕ РАСПРЕДЕЛЕНИЕ РЕСУРСОВ ПО ПОТРЕБНОСТЯМ</vt:lpstr>
      <vt:lpstr>КОНТРОЛЬ ЗА ПРОЦЕССОМ ЗАКУПОК</vt:lpstr>
      <vt:lpstr>АРМ «ПЛАНИРОВАНИЯ ЗАКУПОК»</vt:lpstr>
      <vt:lpstr>ПРИНЯТИЕ ПОТРЕБНОСТИ К ОБЕСПЕЧЕНИЮ</vt:lpstr>
      <vt:lpstr>ЗАЯВКА НА ЗАКУПКУ</vt:lpstr>
      <vt:lpstr>СПЕЦИФИКАЦИЯ К ДОГОВОРУ</vt:lpstr>
      <vt:lpstr>ОТЧЕТЫ СИСТЕМЫ УПРАВЛЕНИЯ ЗАКУПКАМИ</vt:lpstr>
      <vt:lpstr>ФУНКЦИОНАЛЬНОСТЬ СИСТЕМЫ</vt:lpstr>
      <vt:lpstr>РЕЗУЛЬТАТЫ ПРОЕКТА</vt:lpstr>
      <vt:lpstr>ПРОЕКТ «ЦИФРОВОЕ МТО»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Мироненко Андрей Александрович</dc:creator>
  <cp:lastModifiedBy>Андрей</cp:lastModifiedBy>
  <cp:revision>139</cp:revision>
  <dcterms:created xsi:type="dcterms:W3CDTF">2021-04-17T09:43:19Z</dcterms:created>
  <dcterms:modified xsi:type="dcterms:W3CDTF">2023-04-30T11:05:34Z</dcterms:modified>
</cp:coreProperties>
</file>